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70" r:id="rId2"/>
  </p:sldIdLst>
  <p:sldSz cx="512064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656" userDrawn="1">
          <p15:clr>
            <a:srgbClr val="A4A3A4"/>
          </p15:clr>
        </p15:guide>
        <p15:guide id="2" pos="22704" userDrawn="1">
          <p15:clr>
            <a:srgbClr val="A4A3A4"/>
          </p15:clr>
        </p15:guide>
        <p15:guide id="3" pos="10416" userDrawn="1">
          <p15:clr>
            <a:srgbClr val="A4A3A4"/>
          </p15:clr>
        </p15:guide>
        <p15:guide id="4" pos="1056" userDrawn="1">
          <p15:clr>
            <a:srgbClr val="A4A3A4"/>
          </p15:clr>
        </p15:guide>
        <p15:guide id="5" pos="10957">
          <p15:clr>
            <a:srgbClr val="A4A3A4"/>
          </p15:clr>
        </p15:guide>
        <p15:guide id="6" pos="299">
          <p15:clr>
            <a:srgbClr val="A4A3A4"/>
          </p15:clr>
        </p15:guide>
        <p15:guide id="7" orient="horz" pos="19848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31224" userDrawn="1">
          <p15:clr>
            <a:srgbClr val="A4A3A4"/>
          </p15:clr>
        </p15:guide>
        <p15:guide id="10" pos="16778">
          <p15:clr>
            <a:srgbClr val="A4A3A4"/>
          </p15:clr>
        </p15:guide>
        <p15:guide id="11" pos="29352" userDrawn="1">
          <p15:clr>
            <a:srgbClr val="A4A3A4"/>
          </p15:clr>
        </p15:guide>
        <p15:guide id="12" pos="5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Sean Gordon" initials="SG [4] [2]" lastIdx="3" clrIdx="6">
    <p:extLst/>
  </p:cmAuthor>
  <p:cmAuthor id="1" name="Sean Gordon" initials="SG" lastIdx="2" clrIdx="0">
    <p:extLst/>
  </p:cmAuthor>
  <p:cmAuthor id="8" name="Sean Gordon" initials="SG [5] [2]" lastIdx="3" clrIdx="7">
    <p:extLst/>
  </p:cmAuthor>
  <p:cmAuthor id="2" name="Sean Gordon" initials="SG [2]" lastIdx="1" clrIdx="1">
    <p:extLst/>
  </p:cmAuthor>
  <p:cmAuthor id="3" name="Sean Gordon" initials="SG [3]" lastIdx="1" clrIdx="2">
    <p:extLst/>
  </p:cmAuthor>
  <p:cmAuthor id="4" name="Sean Gordon" initials="SG [4]" lastIdx="1" clrIdx="3">
    <p:extLst/>
  </p:cmAuthor>
  <p:cmAuthor id="5" name="Sean Gordon" initials="SG [5]" lastIdx="1" clrIdx="4">
    <p:extLst/>
  </p:cmAuthor>
  <p:cmAuthor id="6" name="Sean Gordon" initials="SG [3] [2]" lastIdx="3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86"/>
    <p:restoredTop sz="97565" autoAdjust="0"/>
  </p:normalViewPr>
  <p:slideViewPr>
    <p:cSldViewPr snapToGrid="0" snapToObjects="1">
      <p:cViewPr>
        <p:scale>
          <a:sx n="26" d="100"/>
          <a:sy n="26" d="100"/>
        </p:scale>
        <p:origin x="2424" y="1560"/>
      </p:cViewPr>
      <p:guideLst>
        <p:guide orient="horz" pos="10656"/>
        <p:guide pos="22704"/>
        <p:guide pos="10416"/>
        <p:guide pos="1056"/>
        <p:guide pos="10957"/>
        <p:guide pos="299"/>
        <p:guide orient="horz" pos="19848"/>
        <p:guide orient="horz" pos="3096"/>
        <p:guide pos="31224"/>
        <p:guide pos="16778"/>
        <p:guide pos="29352"/>
        <p:guide pos="59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9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cgordon/ConceptMining/Presentations/LTERttImages/lineChartEachProfi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cgordon/ConceptMining/RAD/MetaArcheology/LTER_2008_RA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OverviewEvolution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cgordon/ConceptMining/Presentations/LTERttImages/OverviewEvolution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localhost/Users/scgordon/ConceptMining/Presentations/LTERttImages/evolution.xlsx" TargetMode="External"/><Relationship Id="rId4" Type="http://schemas.openxmlformats.org/officeDocument/2006/relationships/chartUserShapes" Target="../drawings/drawing2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>
                <a:effectLst/>
              </a:rPr>
              <a:t>LTER </a:t>
            </a:r>
            <a:r>
              <a:rPr lang="en-US" sz="4000" b="0" i="0" baseline="0" dirty="0" smtClean="0">
                <a:effectLst/>
              </a:rPr>
              <a:t>Identification</a:t>
            </a:r>
            <a:r>
              <a:rPr lang="en-US" sz="4000" b="0" i="0" baseline="0" dirty="0">
                <a:effectLst/>
              </a:rPr>
              <a:t> </a:t>
            </a:r>
            <a:r>
              <a:rPr lang="en-US" sz="4000" dirty="0" smtClean="0"/>
              <a:t>Concept </a:t>
            </a:r>
            <a:r>
              <a:rPr lang="en-US" sz="4000" dirty="0"/>
              <a:t>Completeness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964311604959"/>
          <c:y val="0.219455029309437"/>
          <c:w val="0.867981328597017"/>
          <c:h val="0.620062708563029"/>
        </c:manualLayout>
      </c:layout>
      <c:lineChart>
        <c:grouping val="standard"/>
        <c:varyColors val="0"/>
        <c:ser>
          <c:idx val="3"/>
          <c:order val="0"/>
          <c:tx>
            <c:strRef>
              <c:f>data!$D$8</c:f>
              <c:strCache>
                <c:ptCount val="1"/>
                <c:pt idx="0">
                  <c:v>Metadata Contact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data!$E$8:$P$8</c:f>
              <c:numCache>
                <c:formatCode>0.00%</c:formatCode>
                <c:ptCount val="12"/>
                <c:pt idx="0">
                  <c:v>0.5</c:v>
                </c:pt>
                <c:pt idx="1">
                  <c:v>0.704</c:v>
                </c:pt>
                <c:pt idx="2">
                  <c:v>0.768</c:v>
                </c:pt>
                <c:pt idx="3">
                  <c:v>0.592</c:v>
                </c:pt>
                <c:pt idx="4">
                  <c:v>0.444</c:v>
                </c:pt>
                <c:pt idx="5">
                  <c:v>0.46</c:v>
                </c:pt>
                <c:pt idx="6">
                  <c:v>0.32</c:v>
                </c:pt>
                <c:pt idx="7">
                  <c:v>0.812</c:v>
                </c:pt>
                <c:pt idx="8">
                  <c:v>0.88</c:v>
                </c:pt>
                <c:pt idx="9">
                  <c:v>0.908</c:v>
                </c:pt>
                <c:pt idx="10">
                  <c:v>0.948</c:v>
                </c:pt>
                <c:pt idx="11">
                  <c:v>0.568</c:v>
                </c:pt>
              </c:numCache>
            </c:numRef>
          </c:val>
          <c:smooth val="0"/>
        </c:ser>
        <c:ser>
          <c:idx val="4"/>
          <c:order val="1"/>
          <c:tx>
            <c:strRef>
              <c:f>data!$D$9</c:f>
              <c:strCache>
                <c:ptCount val="1"/>
                <c:pt idx="0">
                  <c:v>Contributor Name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data!$E$9:$P$9</c:f>
              <c:numCache>
                <c:formatCode>0.00%</c:formatCode>
                <c:ptCount val="12"/>
                <c:pt idx="0">
                  <c:v>0.657258064516129</c:v>
                </c:pt>
                <c:pt idx="1">
                  <c:v>0.484</c:v>
                </c:pt>
                <c:pt idx="2">
                  <c:v>0.736</c:v>
                </c:pt>
                <c:pt idx="3">
                  <c:v>0.384</c:v>
                </c:pt>
                <c:pt idx="4">
                  <c:v>0.456</c:v>
                </c:pt>
                <c:pt idx="5">
                  <c:v>0.34</c:v>
                </c:pt>
                <c:pt idx="6">
                  <c:v>0.224</c:v>
                </c:pt>
                <c:pt idx="7">
                  <c:v>0.408</c:v>
                </c:pt>
                <c:pt idx="8">
                  <c:v>0.804</c:v>
                </c:pt>
                <c:pt idx="9">
                  <c:v>0.464</c:v>
                </c:pt>
                <c:pt idx="10">
                  <c:v>0.1</c:v>
                </c:pt>
                <c:pt idx="11">
                  <c:v>0.6</c:v>
                </c:pt>
              </c:numCache>
            </c:numRef>
          </c:val>
          <c:smooth val="0"/>
        </c:ser>
        <c:ser>
          <c:idx val="5"/>
          <c:order val="2"/>
          <c:tx>
            <c:strRef>
              <c:f>data!$D$10</c:f>
              <c:strCache>
                <c:ptCount val="1"/>
                <c:pt idx="0">
                  <c:v>Publisher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data!$E$10:$P$10</c:f>
              <c:numCache>
                <c:formatCode>0.00%</c:formatCode>
                <c:ptCount val="12"/>
                <c:pt idx="0">
                  <c:v>0.834677419354839</c:v>
                </c:pt>
                <c:pt idx="1">
                  <c:v>0.82</c:v>
                </c:pt>
                <c:pt idx="2">
                  <c:v>0.852</c:v>
                </c:pt>
                <c:pt idx="3">
                  <c:v>0.604</c:v>
                </c:pt>
                <c:pt idx="4">
                  <c:v>0.924</c:v>
                </c:pt>
                <c:pt idx="5">
                  <c:v>0.588</c:v>
                </c:pt>
                <c:pt idx="6">
                  <c:v>0.344</c:v>
                </c:pt>
                <c:pt idx="7">
                  <c:v>0.52</c:v>
                </c:pt>
                <c:pt idx="8">
                  <c:v>0.908</c:v>
                </c:pt>
                <c:pt idx="9">
                  <c:v>0.98</c:v>
                </c:pt>
                <c:pt idx="10">
                  <c:v>0.964</c:v>
                </c:pt>
                <c:pt idx="11">
                  <c:v>0.688</c:v>
                </c:pt>
              </c:numCache>
            </c:numRef>
          </c:val>
          <c:smooth val="0"/>
        </c:ser>
        <c:ser>
          <c:idx val="6"/>
          <c:order val="3"/>
          <c:tx>
            <c:strRef>
              <c:f>data!$D$11</c:f>
              <c:strCache>
                <c:ptCount val="1"/>
                <c:pt idx="0">
                  <c:v>Publication Date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data!$E$11:$P$11</c:f>
              <c:numCache>
                <c:formatCode>0.00%</c:formatCode>
                <c:ptCount val="12"/>
                <c:pt idx="0">
                  <c:v>0.512096774193548</c:v>
                </c:pt>
                <c:pt idx="1">
                  <c:v>0.776</c:v>
                </c:pt>
                <c:pt idx="2">
                  <c:v>0.832</c:v>
                </c:pt>
                <c:pt idx="3">
                  <c:v>0.88</c:v>
                </c:pt>
                <c:pt idx="4">
                  <c:v>0.932</c:v>
                </c:pt>
                <c:pt idx="5">
                  <c:v>0.968</c:v>
                </c:pt>
                <c:pt idx="6">
                  <c:v>0.884</c:v>
                </c:pt>
                <c:pt idx="7">
                  <c:v>0.932</c:v>
                </c:pt>
                <c:pt idx="8">
                  <c:v>0.988</c:v>
                </c:pt>
                <c:pt idx="9">
                  <c:v>0.984</c:v>
                </c:pt>
                <c:pt idx="10">
                  <c:v>0.992</c:v>
                </c:pt>
                <c:pt idx="11">
                  <c:v>0.996</c:v>
                </c:pt>
              </c:numCache>
            </c:numRef>
          </c:val>
          <c:smooth val="0"/>
        </c:ser>
        <c:ser>
          <c:idx val="8"/>
          <c:order val="4"/>
          <c:tx>
            <c:strRef>
              <c:f>data!$D$13</c:f>
              <c:strCache>
                <c:ptCount val="1"/>
                <c:pt idx="0">
                  <c:v>Abstract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data!$E$13:$P$13</c:f>
              <c:numCache>
                <c:formatCode>0.00%</c:formatCode>
                <c:ptCount val="12"/>
                <c:pt idx="0">
                  <c:v>0.955645161290323</c:v>
                </c:pt>
                <c:pt idx="1">
                  <c:v>1.0</c:v>
                </c:pt>
                <c:pt idx="2">
                  <c:v>0.94</c:v>
                </c:pt>
                <c:pt idx="3">
                  <c:v>1.0</c:v>
                </c:pt>
                <c:pt idx="4">
                  <c:v>0.988</c:v>
                </c:pt>
                <c:pt idx="5">
                  <c:v>0.976</c:v>
                </c:pt>
                <c:pt idx="6">
                  <c:v>0.964</c:v>
                </c:pt>
                <c:pt idx="7">
                  <c:v>0.976</c:v>
                </c:pt>
                <c:pt idx="8">
                  <c:v>1.0</c:v>
                </c:pt>
                <c:pt idx="9">
                  <c:v>0.996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9"/>
          <c:order val="5"/>
          <c:tx>
            <c:strRef>
              <c:f>data!$D$14</c:f>
              <c:strCache>
                <c:ptCount val="1"/>
                <c:pt idx="0">
                  <c:v>Keyword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data!$E$14:$P$14</c:f>
              <c:numCache>
                <c:formatCode>0.00%</c:formatCode>
                <c:ptCount val="12"/>
                <c:pt idx="0">
                  <c:v>0.935483870967742</c:v>
                </c:pt>
                <c:pt idx="1">
                  <c:v>1.0</c:v>
                </c:pt>
                <c:pt idx="2">
                  <c:v>0.996</c:v>
                </c:pt>
                <c:pt idx="3">
                  <c:v>0.94</c:v>
                </c:pt>
                <c:pt idx="4">
                  <c:v>1.0</c:v>
                </c:pt>
                <c:pt idx="5">
                  <c:v>0.972</c:v>
                </c:pt>
                <c:pt idx="6">
                  <c:v>0.908</c:v>
                </c:pt>
                <c:pt idx="7">
                  <c:v>0.972</c:v>
                </c:pt>
                <c:pt idx="8">
                  <c:v>1.0</c:v>
                </c:pt>
                <c:pt idx="9">
                  <c:v>0.984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0"/>
          <c:order val="6"/>
          <c:tx>
            <c:strRef>
              <c:f>data!$D$15</c:f>
              <c:strCache>
                <c:ptCount val="1"/>
                <c:pt idx="0">
                  <c:v>Resource Distribution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data!$E$15:$P$15</c:f>
              <c:numCache>
                <c:formatCode>0.00%</c:formatCode>
                <c:ptCount val="12"/>
                <c:pt idx="0">
                  <c:v>0.935483870967742</c:v>
                </c:pt>
                <c:pt idx="1">
                  <c:v>0.968</c:v>
                </c:pt>
                <c:pt idx="2">
                  <c:v>0.96</c:v>
                </c:pt>
                <c:pt idx="3">
                  <c:v>0.964</c:v>
                </c:pt>
                <c:pt idx="4">
                  <c:v>0.952</c:v>
                </c:pt>
                <c:pt idx="5">
                  <c:v>0.824</c:v>
                </c:pt>
                <c:pt idx="6">
                  <c:v>0.9</c:v>
                </c:pt>
                <c:pt idx="7">
                  <c:v>0.532</c:v>
                </c:pt>
                <c:pt idx="8">
                  <c:v>0.96</c:v>
                </c:pt>
                <c:pt idx="9">
                  <c:v>0.9</c:v>
                </c:pt>
                <c:pt idx="10">
                  <c:v>0.152</c:v>
                </c:pt>
                <c:pt idx="11">
                  <c:v>0.948</c:v>
                </c:pt>
              </c:numCache>
            </c:numRef>
          </c:val>
          <c:smooth val="0"/>
        </c:ser>
        <c:ser>
          <c:idx val="0"/>
          <c:order val="7"/>
          <c:tx>
            <c:strRef>
              <c:f>data!$D$6</c:f>
              <c:strCache>
                <c:ptCount val="1"/>
                <c:pt idx="0">
                  <c:v>Resource Title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data!$E$6:$P$6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1"/>
          <c:order val="8"/>
          <c:tx>
            <c:strRef>
              <c:f>data!$D$5</c:f>
              <c:strCache>
                <c:ptCount val="1"/>
                <c:pt idx="0">
                  <c:v>Resource Identifier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data!$E$5:$P$5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2"/>
          <c:order val="9"/>
          <c:tx>
            <c:strRef>
              <c:f>data!$D$7</c:f>
              <c:strCache>
                <c:ptCount val="1"/>
                <c:pt idx="0">
                  <c:v>Author / Originator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data!$E$7:$P$7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ser>
          <c:idx val="7"/>
          <c:order val="10"/>
          <c:tx>
            <c:strRef>
              <c:f>data!$D$12</c:f>
              <c:strCache>
                <c:ptCount val="1"/>
                <c:pt idx="0">
                  <c:v>Resource Contact</c:v>
                </c:pt>
              </c:strCache>
            </c:strRef>
          </c:tx>
          <c:spPr>
            <a:ln w="127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data!$E$4:$P$4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data!$E$12:$P$12</c:f>
              <c:numCache>
                <c:formatCode>0.00%</c:formatCode>
                <c:ptCount val="12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1.0</c:v>
                </c:pt>
                <c:pt idx="5">
                  <c:v>1.0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070288"/>
        <c:axId val="1898072064"/>
      </c:lineChart>
      <c:catAx>
        <c:axId val="18980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2064"/>
        <c:crosses val="autoZero"/>
        <c:auto val="1"/>
        <c:lblAlgn val="ctr"/>
        <c:lblOffset val="100"/>
        <c:noMultiLvlLbl val="0"/>
      </c:catAx>
      <c:valAx>
        <c:axId val="1898072064"/>
        <c:scaling>
          <c:orientation val="minMax"/>
          <c:max val="1.0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070288"/>
        <c:crosses val="autoZero"/>
        <c:crossBetween val="between"/>
        <c:majorUnit val="0.1"/>
        <c:minorUnit val="0.0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44987992182952"/>
          <c:y val="0.90120693244848"/>
          <c:w val="0.945501200781705"/>
          <c:h val="0.09778015685367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strRef>
          <c:f>recordUnq!$O$15</c:f>
          <c:strCache>
            <c:ptCount val="1"/>
            <c:pt idx="0">
              <c:v>EML Dialect Compared to the LTER_Completeness Recommendation</c:v>
            </c:pt>
          </c:strCache>
        </c:strRef>
      </c:tx>
      <c:layout>
        <c:manualLayout>
          <c:xMode val="edge"/>
          <c:yMode val="edge"/>
          <c:x val="0.210660400315831"/>
          <c:y val="0.0153682054820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3291709198053"/>
          <c:y val="0.0280033954621184"/>
          <c:w val="0.905589397908572"/>
          <c:h val="0.770573503109443"/>
        </c:manualLayout>
      </c:layout>
      <c:lineChart>
        <c:grouping val="standard"/>
        <c:varyColors val="0"/>
        <c:ser>
          <c:idx val="0"/>
          <c:order val="0"/>
          <c:tx>
            <c:strRef>
              <c:f>RecommendationsAnalysis!$B$1</c:f>
              <c:strCache>
                <c:ptCount val="1"/>
                <c:pt idx="0">
                  <c:v>LTER_Completeness</c:v>
                </c:pt>
              </c:strCache>
            </c:strRef>
          </c:tx>
          <c:spPr>
            <a:ln w="152400" cap="rnd" cmpd="sng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5875">
                <a:solidFill>
                  <a:schemeClr val="accent1"/>
                </a:solidFill>
              </a:ln>
              <a:effectLst/>
            </c:spPr>
          </c:marker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[0]!DRyrange1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RecommendationsAnalysis!$C$1</c:f>
              <c:strCache>
                <c:ptCount val="1"/>
                <c:pt idx="0">
                  <c:v>EML</c:v>
                </c:pt>
              </c:strCache>
            </c:strRef>
          </c:tx>
          <c:spPr>
            <a:ln w="152400" cap="rnd">
              <a:solidFill>
                <a:schemeClr val="accent2">
                  <a:alpha val="6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1750">
                <a:solidFill>
                  <a:schemeClr val="accent2">
                    <a:alpha val="0"/>
                  </a:schemeClr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chemeClr val="accent2"/>
                </a:solidFill>
                <a:ln w="31750">
                  <a:solidFill>
                    <a:schemeClr val="accent2">
                      <a:alpha val="0"/>
                    </a:schemeClr>
                  </a:solidFill>
                </a:ln>
                <a:effectLst/>
              </c:spPr>
            </c:marker>
            <c:bubble3D val="0"/>
            <c:spPr>
              <a:ln w="152400" cap="rnd">
                <a:solidFill>
                  <a:schemeClr val="accent2">
                    <a:alpha val="75000"/>
                  </a:schemeClr>
                </a:solidFill>
                <a:round/>
              </a:ln>
              <a:effectLst/>
            </c:spPr>
          </c:dPt>
          <c:cat>
            <c:strRef>
              <c:f>[0]!DRxrange</c:f>
              <c:strCache>
                <c:ptCount val="5"/>
                <c:pt idx="0">
                  <c:v>LTER_Identification</c:v>
                </c:pt>
                <c:pt idx="1">
                  <c:v>LTER_Discovery</c:v>
                </c:pt>
                <c:pt idx="2">
                  <c:v>LTER_Evaluation</c:v>
                </c:pt>
                <c:pt idx="3">
                  <c:v>LTER_Access</c:v>
                </c:pt>
                <c:pt idx="4">
                  <c:v>LTER_Integration</c:v>
                </c:pt>
              </c:strCache>
            </c:strRef>
          </c:cat>
          <c:val>
            <c:numRef>
              <c:f>[0]!DRyrange2</c:f>
              <c:numCache>
                <c:formatCode>General</c:formatCode>
                <c:ptCount val="5"/>
                <c:pt idx="0">
                  <c:v>11.0</c:v>
                </c:pt>
                <c:pt idx="1">
                  <c:v>4.0</c:v>
                </c:pt>
                <c:pt idx="2">
                  <c:v>5.0</c:v>
                </c:pt>
                <c:pt idx="3">
                  <c:v>2.0</c:v>
                </c:pt>
                <c:pt idx="4">
                  <c:v>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322144"/>
        <c:axId val="1731863024"/>
      </c:lineChart>
      <c:catAx>
        <c:axId val="173432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3024"/>
        <c:crosses val="autoZero"/>
        <c:auto val="1"/>
        <c:lblAlgn val="ctr"/>
        <c:lblOffset val="100"/>
        <c:noMultiLvlLbl val="0"/>
      </c:catAx>
      <c:valAx>
        <c:axId val="17318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 smtClean="0">
                    <a:solidFill>
                      <a:schemeClr val="tx1"/>
                    </a:solidFill>
                  </a:rPr>
                  <a:t># Concepts</a:t>
                </a:r>
                <a:endParaRPr lang="en-US" sz="2400" dirty="0">
                  <a:solidFill>
                    <a:schemeClr val="tx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32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9396114933884"/>
          <c:y val="0.364670510002915"/>
          <c:w val="0.306553900912586"/>
          <c:h val="0.1320969839832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u="none" strike="noStrike" baseline="0" dirty="0" smtClean="0">
                <a:effectLst/>
              </a:rPr>
              <a:t>LTER Identification</a:t>
            </a:r>
            <a:r>
              <a:rPr lang="en-US" sz="4000" b="0" i="0" u="none" strike="noStrike" baseline="0" dirty="0" smtClean="0"/>
              <a:t> </a:t>
            </a:r>
            <a:r>
              <a:rPr lang="en-US" sz="4000" dirty="0" smtClean="0"/>
              <a:t>Completeness Distribution</a:t>
            </a:r>
            <a:endParaRPr lang="en-US" sz="4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63349398105605"/>
          <c:y val="0.124572511926541"/>
          <c:w val="0.916213742134068"/>
          <c:h val="0.73056539578756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IDspiralCounts!$G$10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IDspiralCounts!$G$11:$G$22</c:f>
              <c:numCache>
                <c:formatCode>General</c:formatCode>
                <c:ptCount val="12"/>
                <c:pt idx="0">
                  <c:v>60.0</c:v>
                </c:pt>
                <c:pt idx="1">
                  <c:v>79.0</c:v>
                </c:pt>
                <c:pt idx="2">
                  <c:v>146.0</c:v>
                </c:pt>
                <c:pt idx="3">
                  <c:v>89.0</c:v>
                </c:pt>
                <c:pt idx="4">
                  <c:v>47.0</c:v>
                </c:pt>
                <c:pt idx="5">
                  <c:v>70.0</c:v>
                </c:pt>
                <c:pt idx="6">
                  <c:v>23.0</c:v>
                </c:pt>
                <c:pt idx="7">
                  <c:v>73.0</c:v>
                </c:pt>
                <c:pt idx="8">
                  <c:v>183.0</c:v>
                </c:pt>
                <c:pt idx="9">
                  <c:v>90.0</c:v>
                </c:pt>
                <c:pt idx="10">
                  <c:v>16.0</c:v>
                </c:pt>
                <c:pt idx="11">
                  <c:v>86.0</c:v>
                </c:pt>
              </c:numCache>
            </c:numRef>
          </c:val>
        </c:ser>
        <c:ser>
          <c:idx val="1"/>
          <c:order val="1"/>
          <c:tx>
            <c:strRef>
              <c:f>IDspiralCounts!$H$10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IDspiralCounts!$H$11:$H$22</c:f>
              <c:numCache>
                <c:formatCode>General</c:formatCode>
                <c:ptCount val="12"/>
                <c:pt idx="0">
                  <c:v>21.0</c:v>
                </c:pt>
                <c:pt idx="1">
                  <c:v>71.0</c:v>
                </c:pt>
                <c:pt idx="2">
                  <c:v>47.0</c:v>
                </c:pt>
                <c:pt idx="3">
                  <c:v>53.0</c:v>
                </c:pt>
                <c:pt idx="4">
                  <c:v>101.0</c:v>
                </c:pt>
                <c:pt idx="5">
                  <c:v>17.0</c:v>
                </c:pt>
                <c:pt idx="6">
                  <c:v>33.0</c:v>
                </c:pt>
                <c:pt idx="7">
                  <c:v>30.0</c:v>
                </c:pt>
                <c:pt idx="8">
                  <c:v>35.0</c:v>
                </c:pt>
                <c:pt idx="9">
                  <c:v>130.0</c:v>
                </c:pt>
                <c:pt idx="10">
                  <c:v>15.0</c:v>
                </c:pt>
                <c:pt idx="11">
                  <c:v>66.0</c:v>
                </c:pt>
              </c:numCache>
            </c:numRef>
          </c:val>
        </c:ser>
        <c:ser>
          <c:idx val="2"/>
          <c:order val="2"/>
          <c:tx>
            <c:strRef>
              <c:f>IDspiralCounts!$I$10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IDspiralCounts!$I$11:$I$22</c:f>
              <c:numCache>
                <c:formatCode>General</c:formatCode>
                <c:ptCount val="12"/>
                <c:pt idx="0">
                  <c:v>127.0</c:v>
                </c:pt>
                <c:pt idx="1">
                  <c:v>59.0</c:v>
                </c:pt>
                <c:pt idx="2">
                  <c:v>22.0</c:v>
                </c:pt>
                <c:pt idx="3">
                  <c:v>14.0</c:v>
                </c:pt>
                <c:pt idx="4">
                  <c:v>81.0</c:v>
                </c:pt>
                <c:pt idx="5">
                  <c:v>54.0</c:v>
                </c:pt>
                <c:pt idx="6">
                  <c:v>49.0</c:v>
                </c:pt>
                <c:pt idx="7">
                  <c:v>24.0</c:v>
                </c:pt>
                <c:pt idx="8">
                  <c:v>16.0</c:v>
                </c:pt>
                <c:pt idx="9">
                  <c:v>25.0</c:v>
                </c:pt>
                <c:pt idx="10">
                  <c:v>212.0</c:v>
                </c:pt>
                <c:pt idx="11">
                  <c:v>60.0</c:v>
                </c:pt>
              </c:numCache>
            </c:numRef>
          </c:val>
        </c:ser>
        <c:ser>
          <c:idx val="3"/>
          <c:order val="3"/>
          <c:tx>
            <c:strRef>
              <c:f>IDspiralCounts!$J$10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IDspiralCounts!$J$11:$J$22</c:f>
              <c:numCache>
                <c:formatCode>General</c:formatCode>
                <c:ptCount val="12"/>
                <c:pt idx="0">
                  <c:v>21.0</c:v>
                </c:pt>
                <c:pt idx="1">
                  <c:v>41.0</c:v>
                </c:pt>
                <c:pt idx="2">
                  <c:v>5.0</c:v>
                </c:pt>
                <c:pt idx="3">
                  <c:v>69.0</c:v>
                </c:pt>
                <c:pt idx="4">
                  <c:v>21.0</c:v>
                </c:pt>
                <c:pt idx="5">
                  <c:v>94.0</c:v>
                </c:pt>
                <c:pt idx="6">
                  <c:v>111.0</c:v>
                </c:pt>
                <c:pt idx="7">
                  <c:v>112.0</c:v>
                </c:pt>
                <c:pt idx="8">
                  <c:v>16.0</c:v>
                </c:pt>
                <c:pt idx="9">
                  <c:v>4.0</c:v>
                </c:pt>
                <c:pt idx="10">
                  <c:v>6.0</c:v>
                </c:pt>
                <c:pt idx="11">
                  <c:v>38.0</c:v>
                </c:pt>
              </c:numCache>
            </c:numRef>
          </c:val>
        </c:ser>
        <c:ser>
          <c:idx val="4"/>
          <c:order val="4"/>
          <c:tx>
            <c:strRef>
              <c:f>IDspiralCounts!$K$10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IDspiralCounts!$K$11:$K$22</c:f>
              <c:numCache>
                <c:formatCode>General</c:formatCode>
                <c:ptCount val="12"/>
                <c:pt idx="0">
                  <c:v>19.0</c:v>
                </c:pt>
                <c:pt idx="1">
                  <c:v>0.0</c:v>
                </c:pt>
                <c:pt idx="2">
                  <c:v>27.0</c:v>
                </c:pt>
                <c:pt idx="3">
                  <c:v>10.0</c:v>
                </c:pt>
                <c:pt idx="4">
                  <c:v>0.0</c:v>
                </c:pt>
                <c:pt idx="5">
                  <c:v>14.0</c:v>
                </c:pt>
                <c:pt idx="6">
                  <c:v>20.0</c:v>
                </c:pt>
                <c:pt idx="7">
                  <c:v>8.0</c:v>
                </c:pt>
                <c:pt idx="8">
                  <c:v>0.0</c:v>
                </c:pt>
                <c:pt idx="9">
                  <c:v>1.0</c:v>
                </c:pt>
                <c:pt idx="10">
                  <c:v>1.0</c:v>
                </c:pt>
                <c:pt idx="11">
                  <c:v>0.0</c:v>
                </c:pt>
              </c:numCache>
            </c:numRef>
          </c:val>
        </c:ser>
        <c:ser>
          <c:idx val="5"/>
          <c:order val="5"/>
          <c:tx>
            <c:strRef>
              <c:f>IDspiralCounts!$L$10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IDspiralCounts!$L$11:$L$22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3.0</c:v>
                </c:pt>
                <c:pt idx="3">
                  <c:v>9.0</c:v>
                </c:pt>
                <c:pt idx="4">
                  <c:v>0.0</c:v>
                </c:pt>
                <c:pt idx="5">
                  <c:v>1.0</c:v>
                </c:pt>
                <c:pt idx="6">
                  <c:v>14.0</c:v>
                </c:pt>
                <c:pt idx="7">
                  <c:v>2.0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6"/>
          <c:order val="6"/>
          <c:tx>
            <c:strRef>
              <c:f>IDspiralCounts!$M$10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IDspiralCounts!$M$11:$M$22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6.0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1.0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7"/>
          <c:order val="7"/>
          <c:tx>
            <c:strRef>
              <c:f>IDspiralCounts!$N$10</c:f>
              <c:strCache>
                <c:ptCount val="1"/>
                <c:pt idx="0">
                  <c:v>7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IDspiralCounts!$N$11:$N$22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8"/>
          <c:order val="8"/>
          <c:tx>
            <c:strRef>
              <c:f>IDspiralCounts!$O$10</c:f>
              <c:strCache>
                <c:ptCount val="1"/>
                <c:pt idx="0">
                  <c:v>8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IDspiralCounts!$O$11:$O$22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9"/>
          <c:order val="9"/>
          <c:tx>
            <c:strRef>
              <c:f>IDspiralCounts!$P$10</c:f>
              <c:strCache>
                <c:ptCount val="1"/>
                <c:pt idx="0">
                  <c:v>9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IDspiralCounts!$P$11:$P$22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0"/>
          <c:order val="10"/>
          <c:tx>
            <c:strRef>
              <c:f>IDspiralCounts!$Q$10</c:f>
              <c:strCache>
                <c:ptCount val="1"/>
                <c:pt idx="0">
                  <c:v>10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IDspiralCounts!$Q$11:$Q$22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ser>
          <c:idx val="11"/>
          <c:order val="11"/>
          <c:tx>
            <c:strRef>
              <c:f>IDspiralCounts!$R$10</c:f>
              <c:strCache>
                <c:ptCount val="1"/>
                <c:pt idx="0">
                  <c:v>11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IDspiralCounts!$F$11:$F$22</c:f>
              <c:numCache>
                <c:formatCode>General</c:formatCode>
                <c:ptCount val="12"/>
                <c:pt idx="0">
                  <c:v>2005.0</c:v>
                </c:pt>
                <c:pt idx="1">
                  <c:v>2006.0</c:v>
                </c:pt>
                <c:pt idx="2">
                  <c:v>2007.0</c:v>
                </c:pt>
                <c:pt idx="3">
                  <c:v>2008.0</c:v>
                </c:pt>
                <c:pt idx="4">
                  <c:v>2009.0</c:v>
                </c:pt>
                <c:pt idx="5">
                  <c:v>2010.0</c:v>
                </c:pt>
                <c:pt idx="6">
                  <c:v>2011.0</c:v>
                </c:pt>
                <c:pt idx="7">
                  <c:v>2012.0</c:v>
                </c:pt>
                <c:pt idx="8">
                  <c:v>2013.0</c:v>
                </c:pt>
                <c:pt idx="9">
                  <c:v>2014.0</c:v>
                </c:pt>
                <c:pt idx="10">
                  <c:v>2015.0</c:v>
                </c:pt>
                <c:pt idx="11">
                  <c:v>2016.0</c:v>
                </c:pt>
              </c:numCache>
            </c:numRef>
          </c:cat>
          <c:val>
            <c:numRef>
              <c:f>IDspiralCounts!$R$11:$R$22</c:f>
              <c:numCache>
                <c:formatCode>General</c:formatCode>
                <c:ptCount val="12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1818171312"/>
        <c:axId val="1817224592"/>
      </c:barChart>
      <c:catAx>
        <c:axId val="1818171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224592"/>
        <c:crosses val="autoZero"/>
        <c:auto val="1"/>
        <c:lblAlgn val="ctr"/>
        <c:lblOffset val="100"/>
        <c:noMultiLvlLbl val="0"/>
      </c:catAx>
      <c:valAx>
        <c:axId val="1817224592"/>
        <c:scaling>
          <c:orientation val="minMax"/>
          <c:max val="25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of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817131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egendEntry>
        <c:idx val="7"/>
        <c:delete val="1"/>
      </c:legendEntry>
      <c:legendEntry>
        <c:idx val="8"/>
        <c:delete val="1"/>
      </c:legendEntry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ayout>
        <c:manualLayout>
          <c:xMode val="edge"/>
          <c:yMode val="edge"/>
          <c:x val="0.561167759092042"/>
          <c:y val="0.923253417217661"/>
          <c:w val="0.314093246770294"/>
          <c:h val="0.05875464604374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dirty="0" smtClean="0"/>
              <a:t>LTER Collection Heterogeneity</a:t>
            </a:r>
            <a:endParaRPr lang="en-US" sz="4000" dirty="0"/>
          </a:p>
        </c:rich>
      </c:tx>
      <c:layout>
        <c:manualLayout>
          <c:xMode val="edge"/>
          <c:yMode val="edge"/>
          <c:x val="0.33446209420407"/>
          <c:y val="0.07536747315797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65910533437618"/>
          <c:y val="0.0649378576158674"/>
          <c:w val="0.892765198316351"/>
          <c:h val="0.728784614842191"/>
        </c:manualLayout>
      </c:layout>
      <c:barChart>
        <c:barDir val="col"/>
        <c:grouping val="clustered"/>
        <c:varyColors val="0"/>
        <c:ser>
          <c:idx val="1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sigScoreGroups!$A$1:$W$1</c:f>
              <c:numCache>
                <c:formatCode>General</c:formatCode>
                <c:ptCount val="23"/>
                <c:pt idx="0">
                  <c:v>2005.0</c:v>
                </c:pt>
                <c:pt idx="2">
                  <c:v>2006.0</c:v>
                </c:pt>
                <c:pt idx="4">
                  <c:v>2007.0</c:v>
                </c:pt>
                <c:pt idx="6">
                  <c:v>2008.0</c:v>
                </c:pt>
                <c:pt idx="8">
                  <c:v>2009.0</c:v>
                </c:pt>
                <c:pt idx="10">
                  <c:v>2010.0</c:v>
                </c:pt>
                <c:pt idx="12">
                  <c:v>2011.0</c:v>
                </c:pt>
                <c:pt idx="14">
                  <c:v>2012.0</c:v>
                </c:pt>
                <c:pt idx="16">
                  <c:v>2013.0</c:v>
                </c:pt>
                <c:pt idx="18">
                  <c:v>2014.0</c:v>
                </c:pt>
                <c:pt idx="20">
                  <c:v>2015.0</c:v>
                </c:pt>
                <c:pt idx="22">
                  <c:v>2016.0</c:v>
                </c:pt>
              </c:numCache>
            </c:numRef>
          </c:cat>
          <c:val>
            <c:numRef>
              <c:f>sigScoreGroups!$A$57:$W$57</c:f>
              <c:numCache>
                <c:formatCode>General</c:formatCode>
                <c:ptCount val="23"/>
                <c:pt idx="0">
                  <c:v>48.0</c:v>
                </c:pt>
                <c:pt idx="2">
                  <c:v>31.0</c:v>
                </c:pt>
                <c:pt idx="4">
                  <c:v>40.0</c:v>
                </c:pt>
                <c:pt idx="6">
                  <c:v>29.0</c:v>
                </c:pt>
                <c:pt idx="8">
                  <c:v>29.0</c:v>
                </c:pt>
                <c:pt idx="10">
                  <c:v>29.0</c:v>
                </c:pt>
                <c:pt idx="12">
                  <c:v>53.0</c:v>
                </c:pt>
                <c:pt idx="14">
                  <c:v>44.0</c:v>
                </c:pt>
                <c:pt idx="16">
                  <c:v>27.0</c:v>
                </c:pt>
                <c:pt idx="18">
                  <c:v>29.0</c:v>
                </c:pt>
                <c:pt idx="20">
                  <c:v>21.0</c:v>
                </c:pt>
                <c:pt idx="22">
                  <c:v>44.0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81"/>
        <c:axId val="1817560400"/>
        <c:axId val="1817563024"/>
      </c:barChart>
      <c:catAx>
        <c:axId val="181756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3024"/>
        <c:crosses val="autoZero"/>
        <c:auto val="1"/>
        <c:lblAlgn val="ctr"/>
        <c:lblOffset val="100"/>
        <c:noMultiLvlLbl val="0"/>
      </c:catAx>
      <c:valAx>
        <c:axId val="181756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smtClean="0"/>
                  <a:t># Signatures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000233600734582832"/>
              <c:y val="0.1607334417591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56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 dirty="0" smtClean="0">
                <a:effectLst/>
              </a:rPr>
              <a:t>LTER </a:t>
            </a:r>
            <a:r>
              <a:rPr lang="en-US" sz="4000" b="0" i="0" baseline="0" dirty="0">
                <a:effectLst/>
              </a:rPr>
              <a:t>Collection Evolution of LTER Identification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220575799732904"/>
          <c:y val="0.02438021115261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8093658823381"/>
          <c:y val="0.0848678952480428"/>
          <c:w val="0.911530271632307"/>
          <c:h val="0.856637347402853"/>
        </c:manualLayout>
      </c:layout>
      <c:lineChart>
        <c:grouping val="standard"/>
        <c:varyColors val="0"/>
        <c:ser>
          <c:idx val="0"/>
          <c:order val="0"/>
          <c:tx>
            <c:strRef>
              <c:f>IDspiralCounts!$O$33</c:f>
              <c:strCache>
                <c:ptCount val="1"/>
                <c:pt idx="0">
                  <c:v>2005</c:v>
                </c:pt>
              </c:strCache>
            </c:strRef>
          </c:tx>
          <c:spPr>
            <a:ln w="152400" cap="rnd">
              <a:solidFill>
                <a:schemeClr val="accent1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IDspiralCounts!$P$33:$V$33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19.0</c:v>
                </c:pt>
                <c:pt idx="3">
                  <c:v>21.0</c:v>
                </c:pt>
                <c:pt idx="4">
                  <c:v>127.0</c:v>
                </c:pt>
                <c:pt idx="5">
                  <c:v>21.0</c:v>
                </c:pt>
                <c:pt idx="6">
                  <c:v>60.0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IDspiralCounts!$O$34</c:f>
              <c:strCache>
                <c:ptCount val="1"/>
                <c:pt idx="0">
                  <c:v>2006</c:v>
                </c:pt>
              </c:strCache>
            </c:strRef>
          </c:tx>
          <c:spPr>
            <a:ln w="152400" cap="rnd">
              <a:solidFill>
                <a:schemeClr val="accent2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IDspiralCounts!$P$34:$V$34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41.0</c:v>
                </c:pt>
                <c:pt idx="4">
                  <c:v>59.0</c:v>
                </c:pt>
                <c:pt idx="5">
                  <c:v>71.0</c:v>
                </c:pt>
                <c:pt idx="6">
                  <c:v>79.0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IDspiralCounts!$O$35</c:f>
              <c:strCache>
                <c:ptCount val="1"/>
                <c:pt idx="0">
                  <c:v>2007</c:v>
                </c:pt>
              </c:strCache>
            </c:strRef>
          </c:tx>
          <c:spPr>
            <a:ln w="152400" cap="rnd">
              <a:solidFill>
                <a:schemeClr val="accent3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IDspiralCounts!$P$35:$V$35</c:f>
              <c:numCache>
                <c:formatCode>General</c:formatCode>
                <c:ptCount val="7"/>
                <c:pt idx="0">
                  <c:v>0.0</c:v>
                </c:pt>
                <c:pt idx="1">
                  <c:v>3.0</c:v>
                </c:pt>
                <c:pt idx="2">
                  <c:v>27.0</c:v>
                </c:pt>
                <c:pt idx="3">
                  <c:v>5.0</c:v>
                </c:pt>
                <c:pt idx="4">
                  <c:v>22.0</c:v>
                </c:pt>
                <c:pt idx="5">
                  <c:v>47.0</c:v>
                </c:pt>
                <c:pt idx="6">
                  <c:v>146.0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IDspiralCounts!$O$36</c:f>
              <c:strCache>
                <c:ptCount val="1"/>
                <c:pt idx="0">
                  <c:v>2008</c:v>
                </c:pt>
              </c:strCache>
            </c:strRef>
          </c:tx>
          <c:spPr>
            <a:ln w="152400" cap="rnd">
              <a:solidFill>
                <a:schemeClr val="accent4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0.0251640299239638"/>
                  <c:y val="-0.029219930577558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IDspiralCounts!$P$36:$V$36</c:f>
              <c:numCache>
                <c:formatCode>General</c:formatCode>
                <c:ptCount val="7"/>
                <c:pt idx="0">
                  <c:v>6.0</c:v>
                </c:pt>
                <c:pt idx="1">
                  <c:v>9.0</c:v>
                </c:pt>
                <c:pt idx="2">
                  <c:v>10.0</c:v>
                </c:pt>
                <c:pt idx="3">
                  <c:v>69.0</c:v>
                </c:pt>
                <c:pt idx="4">
                  <c:v>14.0</c:v>
                </c:pt>
                <c:pt idx="5">
                  <c:v>53.0</c:v>
                </c:pt>
                <c:pt idx="6">
                  <c:v>89.0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IDspiralCounts!$O$37</c:f>
              <c:strCache>
                <c:ptCount val="1"/>
                <c:pt idx="0">
                  <c:v>2009</c:v>
                </c:pt>
              </c:strCache>
            </c:strRef>
          </c:tx>
          <c:spPr>
            <a:ln w="152400" cap="rnd">
              <a:solidFill>
                <a:schemeClr val="accent5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0"/>
              <c:showCatName val="0"/>
              <c:showSerName val="1"/>
              <c:showPercent val="0"/>
              <c:showBubbleSize val="0"/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IDspiralCounts!$P$37:$V$37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21.0</c:v>
                </c:pt>
                <c:pt idx="4">
                  <c:v>81.0</c:v>
                </c:pt>
                <c:pt idx="5">
                  <c:v>101.0</c:v>
                </c:pt>
                <c:pt idx="6">
                  <c:v>47.0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IDspiralCounts!$O$38</c:f>
              <c:strCache>
                <c:ptCount val="1"/>
                <c:pt idx="0">
                  <c:v>2010</c:v>
                </c:pt>
              </c:strCache>
            </c:strRef>
          </c:tx>
          <c:spPr>
            <a:ln w="152400" cap="rnd">
              <a:solidFill>
                <a:schemeClr val="accent6"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IDspiralCounts!$P$38:$V$38</c:f>
              <c:numCache>
                <c:formatCode>General</c:formatCode>
                <c:ptCount val="7"/>
                <c:pt idx="0">
                  <c:v>0.0</c:v>
                </c:pt>
                <c:pt idx="1">
                  <c:v>1.0</c:v>
                </c:pt>
                <c:pt idx="2">
                  <c:v>14.0</c:v>
                </c:pt>
                <c:pt idx="3">
                  <c:v>94.0</c:v>
                </c:pt>
                <c:pt idx="4">
                  <c:v>54.0</c:v>
                </c:pt>
                <c:pt idx="5">
                  <c:v>17.0</c:v>
                </c:pt>
                <c:pt idx="6">
                  <c:v>70.0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IDspiralCounts!$O$39</c:f>
              <c:strCache>
                <c:ptCount val="1"/>
                <c:pt idx="0">
                  <c:v>2011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0.0234953643349769"/>
                  <c:y val="-0.0479987652190342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IDspiralCounts!$P$39:$V$39</c:f>
              <c:numCache>
                <c:formatCode>General</c:formatCode>
                <c:ptCount val="7"/>
                <c:pt idx="0">
                  <c:v>0.0</c:v>
                </c:pt>
                <c:pt idx="1">
                  <c:v>14.0</c:v>
                </c:pt>
                <c:pt idx="2">
                  <c:v>20.0</c:v>
                </c:pt>
                <c:pt idx="3">
                  <c:v>111.0</c:v>
                </c:pt>
                <c:pt idx="4">
                  <c:v>49.0</c:v>
                </c:pt>
                <c:pt idx="5">
                  <c:v>33.0</c:v>
                </c:pt>
                <c:pt idx="6">
                  <c:v>23.0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IDspiralCounts!$O$40</c:f>
              <c:strCache>
                <c:ptCount val="1"/>
                <c:pt idx="0">
                  <c:v>2012</c:v>
                </c:pt>
              </c:strCache>
            </c:strRef>
          </c:tx>
          <c:spPr>
            <a:ln w="152400" cap="rnd">
              <a:solidFill>
                <a:schemeClr val="accent2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IDspiralCounts!$P$40:$V$40</c:f>
              <c:numCache>
                <c:formatCode>General</c:formatCode>
                <c:ptCount val="7"/>
                <c:pt idx="0">
                  <c:v>1.0</c:v>
                </c:pt>
                <c:pt idx="1">
                  <c:v>2.0</c:v>
                </c:pt>
                <c:pt idx="2">
                  <c:v>8.0</c:v>
                </c:pt>
                <c:pt idx="3">
                  <c:v>112.0</c:v>
                </c:pt>
                <c:pt idx="4">
                  <c:v>24.0</c:v>
                </c:pt>
                <c:pt idx="5">
                  <c:v>30.0</c:v>
                </c:pt>
                <c:pt idx="6">
                  <c:v>73.0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IDspiralCounts!$O$41</c:f>
              <c:strCache>
                <c:ptCount val="1"/>
                <c:pt idx="0">
                  <c:v>2013</c:v>
                </c:pt>
              </c:strCache>
            </c:strRef>
          </c:tx>
          <c:spPr>
            <a:ln w="152400" cap="rnd">
              <a:solidFill>
                <a:schemeClr val="accent3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IDspiralCounts!$P$41:$V$41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16.0</c:v>
                </c:pt>
                <c:pt idx="4">
                  <c:v>16.0</c:v>
                </c:pt>
                <c:pt idx="5">
                  <c:v>35.0</c:v>
                </c:pt>
                <c:pt idx="6">
                  <c:v>183.0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IDspiralCounts!$O$42</c:f>
              <c:strCache>
                <c:ptCount val="1"/>
                <c:pt idx="0">
                  <c:v>2014</c:v>
                </c:pt>
              </c:strCache>
            </c:strRef>
          </c:tx>
          <c:spPr>
            <a:ln w="152400" cap="rnd">
              <a:solidFill>
                <a:schemeClr val="accent4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IDspiralCounts!$P$42:$V$42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4.0</c:v>
                </c:pt>
                <c:pt idx="4">
                  <c:v>25.0</c:v>
                </c:pt>
                <c:pt idx="5">
                  <c:v>130.0</c:v>
                </c:pt>
                <c:pt idx="6">
                  <c:v>90.0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IDspiralCounts!$O$43</c:f>
              <c:strCache>
                <c:ptCount val="1"/>
                <c:pt idx="0">
                  <c:v>2015</c:v>
                </c:pt>
              </c:strCache>
            </c:strRef>
          </c:tx>
          <c:spPr>
            <a:ln w="152400" cap="rnd">
              <a:solidFill>
                <a:schemeClr val="accent5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IDspiralCounts!$P$43:$V$43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1.0</c:v>
                </c:pt>
                <c:pt idx="3">
                  <c:v>6.0</c:v>
                </c:pt>
                <c:pt idx="4">
                  <c:v>212.0</c:v>
                </c:pt>
                <c:pt idx="5">
                  <c:v>15.0</c:v>
                </c:pt>
                <c:pt idx="6">
                  <c:v>16.0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IDspiralCounts!$O$44</c:f>
              <c:strCache>
                <c:ptCount val="1"/>
                <c:pt idx="0">
                  <c:v>2016</c:v>
                </c:pt>
              </c:strCache>
            </c:strRef>
          </c:tx>
          <c:spPr>
            <a:ln w="152400" cap="rnd">
              <a:solidFill>
                <a:schemeClr val="accent6">
                  <a:lumMod val="60000"/>
                  <a:alpha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IDspiralCounts!$P$32:$V$32</c:f>
              <c:numCache>
                <c:formatCode>General</c:formatCode>
                <c:ptCount val="7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  <c:pt idx="6">
                  <c:v>0.0</c:v>
                </c:pt>
              </c:numCache>
            </c:numRef>
          </c:cat>
          <c:val>
            <c:numRef>
              <c:f>IDspiralCounts!$P$44:$V$44</c:f>
              <c:numCache>
                <c:formatCode>General</c:formatCode>
                <c:ptCount val="7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38.0</c:v>
                </c:pt>
                <c:pt idx="4">
                  <c:v>60.0</c:v>
                </c:pt>
                <c:pt idx="5">
                  <c:v>66.0</c:v>
                </c:pt>
                <c:pt idx="6">
                  <c:v>86.0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520080"/>
        <c:axId val="1898515360"/>
      </c:lineChart>
      <c:catAx>
        <c:axId val="1898520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dirty="0"/>
                  <a:t># </a:t>
                </a:r>
                <a:r>
                  <a:rPr lang="en-US" sz="2400" dirty="0" smtClean="0"/>
                  <a:t>Missing Concepts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0.466539511877272"/>
              <c:y val="0.9772504056157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15360"/>
        <c:crosses val="autoZero"/>
        <c:auto val="1"/>
        <c:lblAlgn val="ctr"/>
        <c:lblOffset val="100"/>
        <c:noMultiLvlLbl val="0"/>
      </c:catAx>
      <c:valAx>
        <c:axId val="1898515360"/>
        <c:scaling>
          <c:orientation val="minMax"/>
          <c:max val="215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52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000" b="0" i="0" baseline="0">
                <a:effectLst/>
              </a:rPr>
              <a:t>Theoretical Model of Collection Evolution</a:t>
            </a:r>
            <a:endParaRPr lang="en-US" sz="4000">
              <a:effectLst/>
            </a:endParaRPr>
          </a:p>
        </c:rich>
      </c:tx>
      <c:layout>
        <c:manualLayout>
          <c:xMode val="edge"/>
          <c:yMode val="edge"/>
          <c:x val="0.227102169288861"/>
          <c:y val="0.0399968048375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948125983840249"/>
          <c:y val="0.0248500055836165"/>
          <c:w val="0.859472990323057"/>
          <c:h val="0.879675919671758"/>
        </c:manualLayout>
      </c:layout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Start</c:v>
                </c:pt>
              </c:strCache>
            </c:strRef>
          </c:tx>
          <c:spPr>
            <a:ln w="152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0.00865066139476109"/>
                  <c:y val="0.22015445042444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8808459542588"/>
                      <c:h val="0.072547015873328"/>
                    </c:manualLayout>
                  </c15:layout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Sheet2!$B$2:$L$2</c:f>
              <c:numCache>
                <c:formatCode>0</c:formatCode>
                <c:ptCount val="11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Sheet2!$A$6</c:f>
              <c:strCache>
                <c:ptCount val="1"/>
                <c:pt idx="0">
                  <c:v>1st Month</c:v>
                </c:pt>
              </c:strCache>
            </c:strRef>
          </c:tx>
          <c:spPr>
            <a:ln w="152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Sheet2!$B$6:$L$6</c:f>
              <c:numCache>
                <c:formatCode>0</c:formatCode>
                <c:ptCount val="11"/>
                <c:pt idx="0">
                  <c:v>62.5</c:v>
                </c:pt>
                <c:pt idx="1">
                  <c:v>250.0</c:v>
                </c:pt>
                <c:pt idx="2">
                  <c:v>375.0</c:v>
                </c:pt>
                <c:pt idx="3">
                  <c:v>250.0</c:v>
                </c:pt>
                <c:pt idx="4">
                  <c:v>62.5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Sheet2!$A$10</c:f>
              <c:strCache>
                <c:ptCount val="1"/>
                <c:pt idx="0">
                  <c:v>2nd Month</c:v>
                </c:pt>
              </c:strCache>
            </c:strRef>
          </c:tx>
          <c:spPr>
            <a:ln w="1524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Sheet2!$B$10:$L$10</c:f>
              <c:numCache>
                <c:formatCode>0</c:formatCode>
                <c:ptCount val="11"/>
                <c:pt idx="0">
                  <c:v>3.90625</c:v>
                </c:pt>
                <c:pt idx="1">
                  <c:v>31.25</c:v>
                </c:pt>
                <c:pt idx="2">
                  <c:v>109.375</c:v>
                </c:pt>
                <c:pt idx="3">
                  <c:v>218.75</c:v>
                </c:pt>
                <c:pt idx="4">
                  <c:v>273.4375</c:v>
                </c:pt>
                <c:pt idx="5">
                  <c:v>218.75</c:v>
                </c:pt>
                <c:pt idx="6">
                  <c:v>109.375</c:v>
                </c:pt>
                <c:pt idx="7">
                  <c:v>31.25</c:v>
                </c:pt>
                <c:pt idx="8">
                  <c:v>3.90625</c:v>
                </c:pt>
                <c:pt idx="9">
                  <c:v>0.0</c:v>
                </c:pt>
                <c:pt idx="10">
                  <c:v>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Sheet2!$A$14</c:f>
              <c:strCache>
                <c:ptCount val="1"/>
                <c:pt idx="0">
                  <c:v>3rd Month</c:v>
                </c:pt>
              </c:strCache>
            </c:strRef>
          </c:tx>
          <c:spPr>
            <a:ln w="152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Sheet2!$B$14:$L$14</c:f>
              <c:numCache>
                <c:formatCode>0</c:formatCode>
                <c:ptCount val="11"/>
                <c:pt idx="0">
                  <c:v>0.244140625</c:v>
                </c:pt>
                <c:pt idx="1">
                  <c:v>2.9296875</c:v>
                </c:pt>
                <c:pt idx="2">
                  <c:v>16.11328125</c:v>
                </c:pt>
                <c:pt idx="3">
                  <c:v>53.7109375</c:v>
                </c:pt>
                <c:pt idx="4">
                  <c:v>120.849609375</c:v>
                </c:pt>
                <c:pt idx="5">
                  <c:v>193.359375</c:v>
                </c:pt>
                <c:pt idx="6">
                  <c:v>225.5859375</c:v>
                </c:pt>
                <c:pt idx="7">
                  <c:v>193.359375</c:v>
                </c:pt>
                <c:pt idx="8">
                  <c:v>120.849609375</c:v>
                </c:pt>
                <c:pt idx="9">
                  <c:v>53.7109375</c:v>
                </c:pt>
                <c:pt idx="10">
                  <c:v>19.287109375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Sheet2!$A$18</c:f>
              <c:strCache>
                <c:ptCount val="1"/>
                <c:pt idx="0">
                  <c:v>4th Month</c:v>
                </c:pt>
              </c:strCache>
            </c:strRef>
          </c:tx>
          <c:spPr>
            <a:ln w="1524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Sheet2!$B$18:$L$18</c:f>
              <c:numCache>
                <c:formatCode>0</c:formatCode>
                <c:ptCount val="11"/>
                <c:pt idx="0">
                  <c:v>0.0152587890625</c:v>
                </c:pt>
                <c:pt idx="1">
                  <c:v>0.244140625</c:v>
                </c:pt>
                <c:pt idx="2">
                  <c:v>1.8310546875</c:v>
                </c:pt>
                <c:pt idx="3">
                  <c:v>8.544921875</c:v>
                </c:pt>
                <c:pt idx="4">
                  <c:v>27.77099609375</c:v>
                </c:pt>
                <c:pt idx="5">
                  <c:v>66.650390625</c:v>
                </c:pt>
                <c:pt idx="6">
                  <c:v>122.1923828125</c:v>
                </c:pt>
                <c:pt idx="7">
                  <c:v>174.560546875</c:v>
                </c:pt>
                <c:pt idx="8">
                  <c:v>196.380615234375</c:v>
                </c:pt>
                <c:pt idx="9">
                  <c:v>174.560546875</c:v>
                </c:pt>
                <c:pt idx="10">
                  <c:v>227.2491455078125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Sheet2!$A$22</c:f>
              <c:strCache>
                <c:ptCount val="1"/>
                <c:pt idx="0">
                  <c:v>5th Month</c:v>
                </c:pt>
              </c:strCache>
            </c:strRef>
          </c:tx>
          <c:spPr>
            <a:ln w="1524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0401443133047"/>
                  <c:y val="-0.041772925228585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Sheet2!$B$22:$L$22</c:f>
              <c:numCache>
                <c:formatCode>0</c:formatCode>
                <c:ptCount val="11"/>
                <c:pt idx="0">
                  <c:v>0.00095367431640625</c:v>
                </c:pt>
                <c:pt idx="1">
                  <c:v>0.019073486328125</c:v>
                </c:pt>
                <c:pt idx="2">
                  <c:v>0.181198120117187</c:v>
                </c:pt>
                <c:pt idx="3">
                  <c:v>1.087188720703125</c:v>
                </c:pt>
                <c:pt idx="4">
                  <c:v>4.620552062988281</c:v>
                </c:pt>
                <c:pt idx="5">
                  <c:v>14.7857666015625</c:v>
                </c:pt>
                <c:pt idx="6">
                  <c:v>36.96441650390625</c:v>
                </c:pt>
                <c:pt idx="7">
                  <c:v>73.9288330078125</c:v>
                </c:pt>
                <c:pt idx="8">
                  <c:v>120.1343536376953</c:v>
                </c:pt>
                <c:pt idx="9">
                  <c:v>160.1791381835937</c:v>
                </c:pt>
                <c:pt idx="10">
                  <c:v>588.0985260009766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Sheet2!$A$26</c:f>
              <c:strCache>
                <c:ptCount val="1"/>
                <c:pt idx="0">
                  <c:v>6th Month</c:v>
                </c:pt>
              </c:strCache>
            </c:strRef>
          </c:tx>
          <c:spPr>
            <a:ln w="15240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0"/>
              <c:layout>
                <c:manualLayout>
                  <c:x val="-0.0164263076301389"/>
                  <c:y val="-0.029252153639634"/>
                </c:manualLayout>
              </c:layout>
              <c:dLblPos val="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Sheet2!$B$1:$L$1</c:f>
              <c:numCache>
                <c:formatCode>0</c:formatCode>
                <c:ptCount val="11"/>
                <c:pt idx="0">
                  <c:v>10.0</c:v>
                </c:pt>
                <c:pt idx="1">
                  <c:v>9.0</c:v>
                </c:pt>
                <c:pt idx="2">
                  <c:v>8.0</c:v>
                </c:pt>
                <c:pt idx="3">
                  <c:v>7.0</c:v>
                </c:pt>
                <c:pt idx="4">
                  <c:v>6.0</c:v>
                </c:pt>
                <c:pt idx="5">
                  <c:v>5.0</c:v>
                </c:pt>
                <c:pt idx="6">
                  <c:v>4.0</c:v>
                </c:pt>
                <c:pt idx="7">
                  <c:v>3.0</c:v>
                </c:pt>
                <c:pt idx="8">
                  <c:v>2.0</c:v>
                </c:pt>
                <c:pt idx="9">
                  <c:v>1.0</c:v>
                </c:pt>
                <c:pt idx="10">
                  <c:v>0.0</c:v>
                </c:pt>
              </c:numCache>
            </c:numRef>
          </c:cat>
          <c:val>
            <c:numRef>
              <c:f>Sheet2!$B$26:$L$26</c:f>
              <c:numCache>
                <c:formatCode>0</c:formatCode>
                <c:ptCount val="11"/>
                <c:pt idx="0">
                  <c:v>5.96046447753906E-5</c:v>
                </c:pt>
                <c:pt idx="1">
                  <c:v>0.00143051147460937</c:v>
                </c:pt>
                <c:pt idx="2">
                  <c:v>0.0164508819580078</c:v>
                </c:pt>
                <c:pt idx="3">
                  <c:v>0.120639801025391</c:v>
                </c:pt>
                <c:pt idx="4">
                  <c:v>0.633358955383301</c:v>
                </c:pt>
                <c:pt idx="5">
                  <c:v>2.533435821533203</c:v>
                </c:pt>
                <c:pt idx="6">
                  <c:v>8.022546768188476</c:v>
                </c:pt>
                <c:pt idx="7">
                  <c:v>20.6294059753418</c:v>
                </c:pt>
                <c:pt idx="8">
                  <c:v>43.83748769760132</c:v>
                </c:pt>
                <c:pt idx="9">
                  <c:v>77.93331146240234</c:v>
                </c:pt>
                <c:pt idx="10">
                  <c:v>846.2718725204467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4241968"/>
        <c:axId val="1814244816"/>
      </c:lineChart>
      <c:catAx>
        <c:axId val="1814241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</a:t>
                </a:r>
                <a:r>
                  <a:rPr lang="en-US" sz="2400" baseline="0"/>
                  <a:t> </a:t>
                </a:r>
                <a:r>
                  <a:rPr lang="en-US" sz="2400"/>
                  <a:t>Missing Concepts</a:t>
                </a:r>
              </a:p>
            </c:rich>
          </c:tx>
          <c:layout>
            <c:manualLayout>
              <c:xMode val="edge"/>
              <c:yMode val="edge"/>
              <c:x val="0.444212071905535"/>
              <c:y val="0.9562971546565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4816"/>
        <c:crosses val="autoZero"/>
        <c:auto val="1"/>
        <c:lblAlgn val="ctr"/>
        <c:lblOffset val="100"/>
        <c:noMultiLvlLbl val="0"/>
      </c:catAx>
      <c:valAx>
        <c:axId val="1814244816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/>
                  <a:t># Records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solidFill>
              <a:schemeClr val="bg2">
                <a:lumMod val="9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42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0.89424</cdr:x>
      <cdr:y>0.12037</cdr:y>
    </cdr:from>
    <cdr:to>
      <cdr:x>0.98731</cdr:x>
      <cdr:y>0.23611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0737850" y="660400"/>
          <a:ext cx="1117600" cy="635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0.89318</cdr:x>
      <cdr:y>0.12731</cdr:y>
    </cdr:from>
    <cdr:to>
      <cdr:x>0.98837</cdr:x>
      <cdr:y>0.25463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0725150" y="698500"/>
          <a:ext cx="1143000" cy="6985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0.3836</cdr:x>
      <cdr:y>0.93032</cdr:y>
    </cdr:from>
    <cdr:to>
      <cdr:x>0.59984</cdr:x>
      <cdr:y>0.96598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884225" y="8496213"/>
          <a:ext cx="3317117" cy="325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2400" b="0" dirty="0"/>
            <a:t>#</a:t>
          </a:r>
          <a:r>
            <a:rPr lang="en-US" sz="2400" b="0" baseline="0" dirty="0"/>
            <a:t> </a:t>
          </a:r>
          <a:r>
            <a:rPr lang="en-US" sz="2400" b="0" dirty="0"/>
            <a:t>Concepts missing</a:t>
          </a:r>
          <a:endParaRPr lang="en-US" sz="1100" b="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0.3907</cdr:x>
      <cdr:y>0.30239</cdr:y>
    </cdr:from>
    <cdr:to>
      <cdr:x>0.64194</cdr:x>
      <cdr:y>0.40786</cdr:y>
    </cdr:to>
    <cdr:sp macro="" textlink="">
      <cdr:nvSpPr>
        <cdr:cNvPr id="2" name="Right Arrow 1"/>
        <cdr:cNvSpPr/>
      </cdr:nvSpPr>
      <cdr:spPr>
        <a:xfrm xmlns:a="http://schemas.openxmlformats.org/drawingml/2006/main">
          <a:off x="5963565" y="2983057"/>
          <a:ext cx="3834949" cy="1040477"/>
        </a:xfrm>
        <a:prstGeom xmlns:a="http://schemas.openxmlformats.org/drawingml/2006/main" prst="rightArrow">
          <a:avLst/>
        </a:prstGeom>
        <a:noFill xmlns:a="http://schemas.openxmlformats.org/drawingml/2006/main"/>
        <a:ln xmlns:a="http://schemas.openxmlformats.org/drawingml/2006/main">
          <a:solidFill>
            <a:schemeClr val="accent3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 anchorCtr="1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400" dirty="0">
              <a:solidFill>
                <a:schemeClr val="tx1"/>
              </a:solidFill>
            </a:rPr>
            <a:t>Collection </a:t>
          </a:r>
          <a:r>
            <a:rPr lang="en-US" sz="2400" baseline="0" dirty="0">
              <a:solidFill>
                <a:schemeClr val="tx1"/>
              </a:solidFill>
            </a:rPr>
            <a:t>Completeness</a:t>
          </a:r>
          <a:endParaRPr lang="en-US" sz="2400" dirty="0">
            <a:solidFill>
              <a:schemeClr val="tx1"/>
            </a:solidFill>
          </a:endParaRPr>
        </a:p>
      </cdr:txBody>
    </cdr:sp>
  </cdr:relSizeAnchor>
</c:userShape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24916-2EE5-1540-BD62-1BE903B74790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685800"/>
            <a:ext cx="5334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F3391-0F17-3842-A730-62361FAE3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3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Thicker number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F3391-0F17-3842-A730-62361FAE31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5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1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3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3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1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24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9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C8418-0B28-FE41-92E2-487517FC0C34}" type="datetimeFigureOut">
              <a:rPr lang="en-US" smtClean="0"/>
              <a:t>11/28/16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81C86-B245-CF4B-8A9E-32CAF867E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2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png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chart" Target="../charts/chart5.xml"/><Relationship Id="rId11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Chart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725532"/>
              </p:ext>
            </p:extLst>
          </p:nvPr>
        </p:nvGraphicFramePr>
        <p:xfrm>
          <a:off x="33748431" y="3913968"/>
          <a:ext cx="16202746" cy="14634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696691" y="528480"/>
            <a:ext cx="418130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Do Community Recommendations Improve Metadata Completeness</a:t>
            </a:r>
            <a:r>
              <a:rPr lang="en-US" sz="9600" dirty="0" smtClean="0"/>
              <a:t>?  (</a:t>
            </a:r>
            <a:r>
              <a:rPr lang="mr-IN" sz="9600" dirty="0" smtClean="0"/>
              <a:t>IN23C-1785</a:t>
            </a:r>
            <a:r>
              <a:rPr lang="en-US" sz="9600" dirty="0" smtClean="0"/>
              <a:t>)</a:t>
            </a:r>
            <a:endParaRPr lang="en-US" sz="9600" dirty="0"/>
          </a:p>
        </p:txBody>
      </p:sp>
      <p:sp>
        <p:nvSpPr>
          <p:cNvPr id="30" name="TextBox 29"/>
          <p:cNvSpPr txBox="1"/>
          <p:nvPr/>
        </p:nvSpPr>
        <p:spPr>
          <a:xfrm>
            <a:off x="9734557" y="2456282"/>
            <a:ext cx="31737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Sean </a:t>
            </a:r>
            <a:r>
              <a:rPr lang="en-US" sz="4000" dirty="0" smtClean="0"/>
              <a:t>Gordon </a:t>
            </a:r>
            <a:r>
              <a:rPr lang="en-US" sz="4000" dirty="0"/>
              <a:t>(</a:t>
            </a:r>
            <a:r>
              <a:rPr lang="en-US" sz="4000" dirty="0" err="1" smtClean="0"/>
              <a:t>scgordon@hdfgroup.org</a:t>
            </a:r>
            <a:r>
              <a:rPr lang="en-US" sz="4000" dirty="0" smtClean="0"/>
              <a:t>)</a:t>
            </a:r>
            <a:r>
              <a:rPr lang="en-US" sz="4000" baseline="-25000" dirty="0" smtClean="0"/>
              <a:t>1</a:t>
            </a:r>
            <a:r>
              <a:rPr lang="en-US" sz="4000" dirty="0" smtClean="0"/>
              <a:t>, </a:t>
            </a:r>
            <a:r>
              <a:rPr lang="en-US" sz="4000" dirty="0"/>
              <a:t>Ted </a:t>
            </a:r>
            <a:r>
              <a:rPr lang="en-US" sz="4000" dirty="0" smtClean="0"/>
              <a:t>Habermann</a:t>
            </a:r>
            <a:r>
              <a:rPr lang="en-US" sz="4000" baseline="-25000" dirty="0" smtClean="0"/>
              <a:t>1, </a:t>
            </a:r>
            <a:r>
              <a:rPr lang="en-US" sz="4000" dirty="0"/>
              <a:t>Matthew B. </a:t>
            </a:r>
            <a:r>
              <a:rPr lang="en-US" sz="4000" dirty="0" smtClean="0"/>
              <a:t>Jones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Ben </a:t>
            </a:r>
            <a:r>
              <a:rPr lang="en-US" sz="4000" dirty="0" smtClean="0"/>
              <a:t>Leinfelder</a:t>
            </a:r>
            <a:r>
              <a:rPr lang="en-US" sz="4000" baseline="-25000" dirty="0"/>
              <a:t>2</a:t>
            </a:r>
            <a:r>
              <a:rPr lang="en-US" sz="4000" dirty="0" smtClean="0"/>
              <a:t>, </a:t>
            </a:r>
            <a:r>
              <a:rPr lang="en-US" sz="4000" dirty="0"/>
              <a:t>Bryce </a:t>
            </a:r>
            <a:r>
              <a:rPr lang="en-US" sz="4000" dirty="0" smtClean="0"/>
              <a:t>Mecum</a:t>
            </a:r>
            <a:r>
              <a:rPr lang="en-US" sz="4000" baseline="-25000" dirty="0"/>
              <a:t>2</a:t>
            </a:r>
            <a:r>
              <a:rPr lang="en-US" sz="4000" dirty="0" smtClean="0"/>
              <a:t>, Lindsay </a:t>
            </a:r>
            <a:r>
              <a:rPr lang="en-US" sz="4000" dirty="0"/>
              <a:t>A. </a:t>
            </a:r>
            <a:r>
              <a:rPr lang="en-US" sz="4000" dirty="0" smtClean="0"/>
              <a:t>Powers</a:t>
            </a:r>
            <a:r>
              <a:rPr lang="en-US" sz="4000" baseline="-25000" dirty="0" smtClean="0"/>
              <a:t>3</a:t>
            </a:r>
            <a:r>
              <a:rPr lang="en-US" sz="4000" dirty="0" smtClean="0"/>
              <a:t>, and Peter Slaughter</a:t>
            </a:r>
            <a:r>
              <a:rPr lang="en-US" sz="4000" baseline="-25000" dirty="0"/>
              <a:t>2</a:t>
            </a:r>
            <a:endParaRPr lang="en-US" sz="4000" dirty="0"/>
          </a:p>
          <a:p>
            <a:pPr algn="ctr"/>
            <a:r>
              <a:rPr lang="en-US" sz="3200" dirty="0" smtClean="0"/>
              <a:t>1. The </a:t>
            </a:r>
            <a:r>
              <a:rPr lang="en-US" sz="3200" dirty="0"/>
              <a:t>HDF </a:t>
            </a:r>
            <a:r>
              <a:rPr lang="en-US" sz="3200" dirty="0" smtClean="0"/>
              <a:t>Group, 2. </a:t>
            </a:r>
            <a:r>
              <a:rPr lang="en-US" sz="3200" dirty="0"/>
              <a:t>National Center for Ecological Analysis and </a:t>
            </a:r>
            <a:r>
              <a:rPr lang="en-US" sz="3200" dirty="0" smtClean="0"/>
              <a:t>Synthesis 3. United States Geological Society</a:t>
            </a:r>
            <a:endParaRPr lang="en-US" sz="3200" dirty="0"/>
          </a:p>
        </p:txBody>
      </p:sp>
      <p:pic>
        <p:nvPicPr>
          <p:cNvPr id="7" name="Picture 6" descr="logo_bluegreen_txt_mac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1608" y="785850"/>
            <a:ext cx="4327164" cy="231095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64" y="456761"/>
            <a:ext cx="2502309" cy="27224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6" b="33041"/>
          <a:stretch/>
        </p:blipFill>
        <p:spPr>
          <a:xfrm>
            <a:off x="422264" y="31559557"/>
            <a:ext cx="3556000" cy="928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318736" y="3913969"/>
            <a:ext cx="16568928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Process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Utilized </a:t>
            </a:r>
            <a:r>
              <a:rPr lang="en-US" sz="4000" dirty="0" smtClean="0"/>
              <a:t>a </a:t>
            </a:r>
            <a:r>
              <a:rPr lang="en-US" sz="4000" dirty="0" smtClean="0"/>
              <a:t>python sampling </a:t>
            </a:r>
            <a:r>
              <a:rPr lang="en-US" sz="4000" dirty="0"/>
              <a:t>tool that leveraged </a:t>
            </a:r>
            <a:r>
              <a:rPr lang="en-US" sz="4000" dirty="0" err="1" smtClean="0"/>
              <a:t>DataONE’s</a:t>
            </a:r>
            <a:r>
              <a:rPr lang="en-US" sz="4000" dirty="0" smtClean="0"/>
              <a:t> </a:t>
            </a:r>
            <a:r>
              <a:rPr lang="en-US" sz="4000" dirty="0"/>
              <a:t>SOLR </a:t>
            </a:r>
            <a:r>
              <a:rPr lang="en-US" sz="4000" dirty="0" smtClean="0"/>
              <a:t>index </a:t>
            </a:r>
            <a:r>
              <a:rPr lang="en-US" sz="4000" dirty="0" smtClean="0"/>
              <a:t>to identify and </a:t>
            </a:r>
            <a:r>
              <a:rPr lang="en-US" sz="4000" dirty="0"/>
              <a:t>create </a:t>
            </a:r>
            <a:r>
              <a:rPr lang="en-US" sz="4000" dirty="0" smtClean="0"/>
              <a:t>XML collections of 250 LTER </a:t>
            </a:r>
            <a:r>
              <a:rPr lang="en-US" sz="4000" dirty="0"/>
              <a:t>metadata records </a:t>
            </a:r>
            <a:r>
              <a:rPr lang="en-US" sz="4000" dirty="0" smtClean="0"/>
              <a:t>from </a:t>
            </a:r>
            <a:r>
              <a:rPr lang="en-US" sz="4000" dirty="0" smtClean="0"/>
              <a:t>each year</a:t>
            </a:r>
            <a:r>
              <a:rPr lang="en-US" sz="4000" dirty="0" smtClean="0"/>
              <a:t> </a:t>
            </a:r>
            <a:r>
              <a:rPr lang="en-US" sz="4000" dirty="0"/>
              <a:t>2005-2016</a:t>
            </a:r>
            <a:r>
              <a:rPr lang="en-US" sz="4000" dirty="0" smtClean="0"/>
              <a:t>.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Used </a:t>
            </a:r>
            <a:r>
              <a:rPr lang="en-US" sz="4000" dirty="0" smtClean="0"/>
              <a:t>XSL rubrics to determine conceptual content </a:t>
            </a:r>
            <a:r>
              <a:rPr lang="en-US" sz="4000" dirty="0" smtClean="0"/>
              <a:t>in</a:t>
            </a:r>
            <a:r>
              <a:rPr lang="en-US" sz="4000" dirty="0" smtClean="0"/>
              <a:t> </a:t>
            </a:r>
            <a:r>
              <a:rPr lang="en-US" sz="4000" dirty="0" smtClean="0"/>
              <a:t>each </a:t>
            </a:r>
            <a:r>
              <a:rPr lang="en-US" sz="4000" dirty="0" smtClean="0"/>
              <a:t>record.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Analyzed </a:t>
            </a:r>
            <a:r>
              <a:rPr lang="en-US" sz="4000" dirty="0" smtClean="0"/>
              <a:t>results for completeness of 25 </a:t>
            </a:r>
            <a:r>
              <a:rPr lang="en-US" sz="4000" dirty="0" smtClean="0"/>
              <a:t>concepts in </a:t>
            </a:r>
            <a:r>
              <a:rPr lang="en-US" sz="4000" dirty="0" smtClean="0"/>
              <a:t>the Recommendations Analysis Dashboard</a:t>
            </a:r>
            <a:r>
              <a:rPr lang="en-US" sz="4000" baseline="-25000" dirty="0" smtClean="0"/>
              <a:t>1 </a:t>
            </a:r>
            <a:r>
              <a:rPr lang="en-US" sz="4000" dirty="0" smtClean="0"/>
              <a:t>for each years collection.  </a:t>
            </a:r>
            <a:endParaRPr lang="en-US" sz="4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</a:t>
            </a:r>
            <a:r>
              <a:rPr lang="en-US" sz="4000" dirty="0" smtClean="0"/>
              <a:t>analyses across time periods </a:t>
            </a:r>
            <a:r>
              <a:rPr lang="en-US" sz="4000" dirty="0" smtClean="0"/>
              <a:t>using collection </a:t>
            </a:r>
            <a:r>
              <a:rPr lang="en-US" sz="4000" dirty="0" smtClean="0"/>
              <a:t>evolution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analysis </a:t>
            </a:r>
            <a:r>
              <a:rPr lang="en-US" sz="4000" dirty="0" smtClean="0"/>
              <a:t>and a variation that focuses on individual concept completeness.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Compared heterogeneity of each collection to completeness using signature score groups</a:t>
            </a:r>
            <a:r>
              <a:rPr lang="en-US" sz="4000" baseline="-25000" dirty="0" smtClean="0"/>
              <a:t>1</a:t>
            </a:r>
            <a:r>
              <a:rPr lang="en-US" sz="4000" dirty="0"/>
              <a:t> </a:t>
            </a:r>
            <a:r>
              <a:rPr lang="en-US" sz="4000" dirty="0" smtClean="0"/>
              <a:t>and another view of the distribution of completeness</a:t>
            </a:r>
            <a:endParaRPr lang="en-US" sz="4000" dirty="0" smtClean="0"/>
          </a:p>
          <a:p>
            <a:endParaRPr lang="en-US" sz="4000" dirty="0" smtClean="0"/>
          </a:p>
          <a:p>
            <a:endParaRPr lang="en-US" sz="4000" dirty="0"/>
          </a:p>
        </p:txBody>
      </p:sp>
      <p:sp>
        <p:nvSpPr>
          <p:cNvPr id="18" name="TextBox 17"/>
          <p:cNvSpPr txBox="1"/>
          <p:nvPr/>
        </p:nvSpPr>
        <p:spPr>
          <a:xfrm>
            <a:off x="36042601" y="21578539"/>
            <a:ext cx="13525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</a:t>
            </a:r>
            <a:r>
              <a:rPr lang="en-US" sz="4000" dirty="0" smtClean="0"/>
              <a:t>eterogeneity has no clear effect on the completeness of a collection.</a:t>
            </a:r>
            <a:endParaRPr lang="en-US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0290629" y="31965969"/>
            <a:ext cx="30625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See </a:t>
            </a:r>
            <a:r>
              <a:rPr lang="en-US" sz="2800" dirty="0"/>
              <a:t>bottom third of </a:t>
            </a:r>
            <a:r>
              <a:rPr lang="en-US" sz="2800" dirty="0">
                <a:cs typeface="Calibri"/>
              </a:rPr>
              <a:t>Evaluating and Evolving Metadata in Multiple Dialects, </a:t>
            </a:r>
            <a:r>
              <a:rPr lang="en-US" sz="2800" dirty="0" smtClean="0">
                <a:cs typeface="Calibri"/>
              </a:rPr>
              <a:t>IN23C-1781 for a </a:t>
            </a:r>
            <a:r>
              <a:rPr lang="en-US" sz="2800" dirty="0" smtClean="0">
                <a:cs typeface="Calibri"/>
              </a:rPr>
              <a:t>description  </a:t>
            </a:r>
            <a:r>
              <a:rPr lang="en-US" sz="2800" dirty="0" smtClean="0"/>
              <a:t>2</a:t>
            </a:r>
            <a:r>
              <a:rPr lang="en-US" sz="2800" dirty="0"/>
              <a:t>. See top right of </a:t>
            </a:r>
            <a:r>
              <a:rPr lang="en-US" sz="2800" dirty="0">
                <a:cs typeface="Calibri"/>
              </a:rPr>
              <a:t>Evaluating and Evolving Metadata in Multiple Dialects, IN23C-1781 for a </a:t>
            </a:r>
            <a:r>
              <a:rPr lang="en-US" sz="2800" dirty="0" smtClean="0">
                <a:cs typeface="Calibri"/>
              </a:rPr>
              <a:t>description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27307103" y="-4085258"/>
            <a:ext cx="149742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Background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 smtClean="0"/>
          </a:p>
        </p:txBody>
      </p:sp>
      <p:graphicFrame>
        <p:nvGraphicFramePr>
          <p:cNvPr id="40" name="Chart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3169273"/>
              </p:ext>
            </p:extLst>
          </p:nvPr>
        </p:nvGraphicFramePr>
        <p:xfrm>
          <a:off x="42080955" y="-3941294"/>
          <a:ext cx="14974290" cy="6548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46031459" y="31965969"/>
            <a:ext cx="4637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NSF-DIBBS Award 1443062</a:t>
            </a:r>
            <a:endParaRPr lang="en-US" sz="3200" dirty="0"/>
          </a:p>
        </p:txBody>
      </p:sp>
      <p:graphicFrame>
        <p:nvGraphicFramePr>
          <p:cNvPr id="42" name="Chart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827418"/>
              </p:ext>
            </p:extLst>
          </p:nvPr>
        </p:nvGraphicFramePr>
        <p:xfrm>
          <a:off x="34611609" y="22737709"/>
          <a:ext cx="15339568" cy="9132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3" name="Chart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477063"/>
              </p:ext>
            </p:extLst>
          </p:nvPr>
        </p:nvGraphicFramePr>
        <p:xfrm>
          <a:off x="34611609" y="18666872"/>
          <a:ext cx="15085569" cy="2864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53" name="Chart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593481"/>
              </p:ext>
            </p:extLst>
          </p:nvPr>
        </p:nvGraphicFramePr>
        <p:xfrm>
          <a:off x="16970875" y="13564670"/>
          <a:ext cx="17090456" cy="1802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54" name="Chart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548704"/>
              </p:ext>
            </p:extLst>
          </p:nvPr>
        </p:nvGraphicFramePr>
        <p:xfrm>
          <a:off x="1533402" y="21852713"/>
          <a:ext cx="15263804" cy="9864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7358110" y="10887014"/>
            <a:ext cx="154477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Limitations</a:t>
            </a:r>
            <a:endParaRPr lang="en-US" sz="48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Not a set of records through time.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Sampling proportion vs sampling size.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No ethnographic perspective.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533402" y="17927092"/>
            <a:ext cx="152638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Premise</a:t>
            </a:r>
          </a:p>
          <a:p>
            <a:r>
              <a:rPr lang="en-US" sz="3200" dirty="0"/>
              <a:t>The LTER Completeness Recommendation includes concepts the LTER community considers important for </a:t>
            </a:r>
            <a:r>
              <a:rPr lang="en-US" sz="3200" dirty="0" smtClean="0"/>
              <a:t>creating </a:t>
            </a:r>
            <a:r>
              <a:rPr lang="en-US" sz="3200" dirty="0"/>
              <a:t>quality </a:t>
            </a:r>
            <a:r>
              <a:rPr lang="en-US" sz="3200" dirty="0" smtClean="0"/>
              <a:t>metadata.</a:t>
            </a:r>
            <a:r>
              <a:rPr lang="en-US" sz="3200" dirty="0"/>
              <a:t> Ideally the completeness of LTER metadata should improve over time. The graph below uses a theoretical model to illustrate how metadata </a:t>
            </a:r>
            <a:r>
              <a:rPr lang="en-US" sz="3200" dirty="0" smtClean="0"/>
              <a:t>can become more complete over </a:t>
            </a:r>
            <a:r>
              <a:rPr lang="en-US" sz="3200" dirty="0"/>
              <a:t>time. </a:t>
            </a:r>
            <a:r>
              <a:rPr lang="en-US" sz="3200" dirty="0" smtClean="0"/>
              <a:t>The model output improves 500 out of 1000 records by one concept each time step. The visualization displays every fourth time step to simulate a </a:t>
            </a:r>
            <a:r>
              <a:rPr lang="en-US" sz="3200" dirty="0"/>
              <a:t>6 month </a:t>
            </a:r>
            <a:r>
              <a:rPr lang="en-US" sz="3200" dirty="0" smtClean="0"/>
              <a:t>period of collection development.</a:t>
            </a:r>
            <a:endParaRPr lang="en-US" sz="3200" dirty="0"/>
          </a:p>
          <a:p>
            <a:endParaRPr lang="en-US" sz="4000" dirty="0"/>
          </a:p>
          <a:p>
            <a:endParaRPr lang="en-US" sz="4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90880" y="301921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2801" y="19495951"/>
            <a:ext cx="74477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No. There is no </a:t>
            </a:r>
            <a:r>
              <a:rPr lang="en-US" sz="4000" dirty="0"/>
              <a:t>clear </a:t>
            </a:r>
            <a:r>
              <a:rPr lang="en-US" sz="4000" dirty="0" smtClean="0"/>
              <a:t>progression </a:t>
            </a:r>
            <a:r>
              <a:rPr lang="en-US" sz="4000" dirty="0"/>
              <a:t>towards completeness of </a:t>
            </a:r>
            <a:r>
              <a:rPr lang="en-US" sz="4000" dirty="0" smtClean="0"/>
              <a:t>the collection with regard to the recommendation </a:t>
            </a:r>
            <a:r>
              <a:rPr lang="en-US" sz="4000" dirty="0"/>
              <a:t>over </a:t>
            </a:r>
            <a:r>
              <a:rPr lang="en-US" sz="4000" dirty="0" smtClean="0"/>
              <a:t>time. 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6120584" y="12962534"/>
            <a:ext cx="7076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Complete adherence </a:t>
            </a:r>
            <a:r>
              <a:rPr lang="en-US" sz="4000" dirty="0"/>
              <a:t>to </a:t>
            </a:r>
            <a:r>
              <a:rPr lang="en-US" sz="4000" dirty="0" smtClean="0"/>
              <a:t>EML </a:t>
            </a:r>
            <a:r>
              <a:rPr lang="en-US" sz="4000" dirty="0"/>
              <a:t>schema required </a:t>
            </a:r>
            <a:r>
              <a:rPr lang="en-US" sz="4000" dirty="0" smtClean="0"/>
              <a:t>concepts.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24533" y="16526930"/>
            <a:ext cx="184731" cy="12092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120584" y="14697946"/>
            <a:ext cx="7496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Inconsistent adoption of other </a:t>
            </a:r>
            <a:r>
              <a:rPr lang="en-US" sz="4000" dirty="0" smtClean="0"/>
              <a:t>concepts in the recommendation.</a:t>
            </a:r>
            <a:endParaRPr lang="en-US" sz="4000" dirty="0"/>
          </a:p>
        </p:txBody>
      </p:sp>
      <p:sp>
        <p:nvSpPr>
          <p:cNvPr id="60" name="Rectangle 59"/>
          <p:cNvSpPr/>
          <p:nvPr/>
        </p:nvSpPr>
        <p:spPr>
          <a:xfrm>
            <a:off x="1676400" y="3899237"/>
            <a:ext cx="1394800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/>
              <a:t>Background</a:t>
            </a:r>
            <a:endParaRPr lang="en-US" sz="4800" dirty="0"/>
          </a:p>
          <a:p>
            <a:r>
              <a:rPr lang="en-US" sz="3200" dirty="0"/>
              <a:t>Many communities use the term "standard" when they describe their </a:t>
            </a:r>
            <a:r>
              <a:rPr lang="en-US" sz="3200" dirty="0" smtClean="0"/>
              <a:t>metadata </a:t>
            </a:r>
            <a:r>
              <a:rPr lang="en-US" sz="3200" dirty="0"/>
              <a:t>and, as a result, there are many existing "standards". This approach focuses attention on differences between communities. We use the term "dialect" to focus attention on common concepts and goals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1715774" y="6515108"/>
            <a:ext cx="13948004" cy="600164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6000"/>
            </a:lvl1pPr>
          </a:lstStyle>
          <a:p>
            <a:r>
              <a:rPr lang="en-US" sz="3600" dirty="0"/>
              <a:t>Recommendations and </a:t>
            </a:r>
            <a:r>
              <a:rPr lang="en-US" sz="3600" dirty="0" smtClean="0"/>
              <a:t>Dialects</a:t>
            </a:r>
            <a:r>
              <a:rPr lang="en-US" sz="3600" dirty="0"/>
              <a:t>:</a:t>
            </a:r>
          </a:p>
          <a:p>
            <a:r>
              <a:rPr lang="en-US" sz="3200" dirty="0"/>
              <a:t>Recommendations reflect community experiences and documentation needs. </a:t>
            </a:r>
            <a:r>
              <a:rPr lang="en-US" sz="3200" dirty="0" smtClean="0"/>
              <a:t>Communities have common documentation needs, so recommendations overlap, particularly for the discovery use case.  Sharing </a:t>
            </a:r>
            <a:r>
              <a:rPr lang="en-US" sz="3200" dirty="0"/>
              <a:t>recommendations is an important mechanism for sharing those experiences and community knowledge</a:t>
            </a:r>
            <a:r>
              <a:rPr lang="en-US" sz="3200" dirty="0" smtClean="0"/>
              <a:t>.</a:t>
            </a:r>
          </a:p>
          <a:p>
            <a:r>
              <a:rPr lang="en-US" sz="3600" dirty="0" smtClean="0"/>
              <a:t>LTER and EML</a:t>
            </a:r>
            <a:endParaRPr lang="en-US" sz="3600" dirty="0"/>
          </a:p>
          <a:p>
            <a:r>
              <a:rPr lang="en-US" sz="3200" dirty="0"/>
              <a:t>The Long Range Ecological Network created the LTER Recommendation for Completeness to help guide the creation of Ecological Markup Language records. </a:t>
            </a:r>
          </a:p>
          <a:p>
            <a:r>
              <a:rPr lang="en-US" sz="3200" dirty="0"/>
              <a:t>There are five levels in the LTER recommendation: Identification, Discovery, Evaluation, Access, and Integration. All levels of LTER are subsets of concepts in the EML dialect</a:t>
            </a:r>
            <a:r>
              <a:rPr lang="en-US" sz="3200" dirty="0" smtClean="0"/>
              <a:t>. </a:t>
            </a:r>
            <a:endParaRPr lang="en-US" sz="3600" dirty="0" smtClean="0"/>
          </a:p>
          <a:p>
            <a:endParaRPr lang="en-US" sz="24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5546747" y="12603856"/>
            <a:ext cx="6853054" cy="5385679"/>
            <a:chOff x="4827876" y="27118267"/>
            <a:chExt cx="6455562" cy="5006098"/>
          </a:xfrm>
        </p:grpSpPr>
        <p:sp>
          <p:nvSpPr>
            <p:cNvPr id="63" name="Oval 62"/>
            <p:cNvSpPr/>
            <p:nvPr/>
          </p:nvSpPr>
          <p:spPr>
            <a:xfrm>
              <a:off x="4827876" y="27185226"/>
              <a:ext cx="4199523" cy="4379599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4" name="Oval 63"/>
            <p:cNvSpPr/>
            <p:nvPr/>
          </p:nvSpPr>
          <p:spPr>
            <a:xfrm>
              <a:off x="7083915" y="27185226"/>
              <a:ext cx="4199523" cy="4379599"/>
            </a:xfrm>
            <a:prstGeom prst="ellipse">
              <a:avLst/>
            </a:prstGeom>
            <a:solidFill>
              <a:schemeClr val="accent3">
                <a:lumMod val="20000"/>
                <a:lumOff val="80000"/>
                <a:alpha val="75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9550011" y="28202662"/>
              <a:ext cx="1640772" cy="1843787"/>
              <a:chOff x="5776310" y="1779447"/>
              <a:chExt cx="960966" cy="1035467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83" name="Oval 82"/>
              <p:cNvSpPr/>
              <p:nvPr/>
            </p:nvSpPr>
            <p:spPr>
              <a:xfrm>
                <a:off x="5776310" y="1779447"/>
                <a:ext cx="960966" cy="103546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5914735" y="1820284"/>
                <a:ext cx="251344" cy="240997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7</a:t>
                </a:r>
                <a:endParaRPr lang="en-US" sz="2400" baseline="-250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9709907" y="3067329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872133" y="30953064"/>
              <a:ext cx="540314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</a:t>
              </a:r>
              <a:r>
                <a:rPr lang="en-US" sz="2400" baseline="-25000" dirty="0"/>
                <a:t>1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5332373" y="27898622"/>
              <a:ext cx="1082277" cy="1128685"/>
              <a:chOff x="5528339" y="1779446"/>
              <a:chExt cx="1208937" cy="1208937"/>
            </a:xfrm>
            <a:solidFill>
              <a:schemeClr val="accent4">
                <a:lumMod val="60000"/>
                <a:lumOff val="40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939850" y="2303990"/>
                <a:ext cx="508890" cy="494490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5</a:t>
                </a:r>
                <a:endParaRPr lang="en-US" sz="2400" baseline="-25000" dirty="0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5603890" y="30200680"/>
              <a:ext cx="1207877" cy="1151640"/>
              <a:chOff x="771671" y="3579792"/>
              <a:chExt cx="1177905" cy="1076886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79" name="Oval 78"/>
              <p:cNvSpPr/>
              <p:nvPr/>
            </p:nvSpPr>
            <p:spPr>
              <a:xfrm>
                <a:off x="771671" y="3579792"/>
                <a:ext cx="1177905" cy="1076886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298370" y="3976342"/>
                <a:ext cx="488099" cy="431698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R</a:t>
                </a:r>
                <a:r>
                  <a:rPr lang="en-US" sz="2400" baseline="-25000" dirty="0"/>
                  <a:t>6</a:t>
                </a:r>
              </a:p>
            </p:txBody>
          </p:sp>
        </p:grpSp>
        <p:sp>
          <p:nvSpPr>
            <p:cNvPr id="70" name="Oval 69"/>
            <p:cNvSpPr/>
            <p:nvPr/>
          </p:nvSpPr>
          <p:spPr>
            <a:xfrm>
              <a:off x="6081583" y="28773834"/>
              <a:ext cx="1459130" cy="152169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248453" y="29181793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</a:t>
              </a:r>
              <a:r>
                <a:rPr lang="en-US" sz="2400" baseline="-25000" dirty="0"/>
                <a:t>2</a:t>
              </a:r>
              <a:endParaRPr lang="en-US" sz="2800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53549" y="31564825"/>
              <a:ext cx="1649053" cy="5595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Discovery</a:t>
              </a:r>
              <a:endParaRPr lang="en-US" sz="2800" baseline="-25000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7733031" y="29074536"/>
              <a:ext cx="1239699" cy="1292857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30939" y="29512068"/>
              <a:ext cx="455574" cy="461665"/>
            </a:xfrm>
            <a:prstGeom prst="rect">
              <a:avLst/>
            </a:prstGeom>
            <a:noFill/>
            <a:ln w="12700" cmpd="sng">
              <a:noFill/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chemeClr val="tx1"/>
                  </a:solidFill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en-US" sz="2400" dirty="0" smtClean="0"/>
                <a:t>R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727105" y="27118267"/>
              <a:ext cx="1505110" cy="4522135"/>
            </a:xfrm>
            <a:prstGeom prst="rect">
              <a:avLst/>
            </a:prstGeom>
            <a:noFill/>
            <a:ln w="28575" cmpd="sng">
              <a:solidFill>
                <a:srgbClr val="00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7787700" y="27782900"/>
              <a:ext cx="1402667" cy="1462813"/>
              <a:chOff x="5528339" y="1779446"/>
              <a:chExt cx="1208937" cy="1208937"/>
            </a:xfrm>
            <a:solidFill>
              <a:schemeClr val="accent3">
                <a:lumMod val="60000"/>
                <a:lumOff val="40000"/>
                <a:alpha val="25000"/>
              </a:schemeClr>
            </a:solidFill>
          </p:grpSpPr>
          <p:sp>
            <p:nvSpPr>
              <p:cNvPr id="77" name="Oval 76"/>
              <p:cNvSpPr/>
              <p:nvPr/>
            </p:nvSpPr>
            <p:spPr>
              <a:xfrm>
                <a:off x="5528339" y="1779446"/>
                <a:ext cx="1208937" cy="1208937"/>
              </a:xfrm>
              <a:prstGeom prst="ellipse">
                <a:avLst/>
              </a:prstGeom>
              <a:grpFill/>
              <a:ln w="12700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5791104" y="1913076"/>
                <a:ext cx="369878" cy="354651"/>
              </a:xfrm>
              <a:prstGeom prst="rect">
                <a:avLst/>
              </a:prstGeom>
              <a:noFill/>
              <a:ln w="12700" cmpd="sng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R</a:t>
                </a:r>
                <a:r>
                  <a:rPr lang="en-US" sz="2400" baseline="-25000" dirty="0"/>
                  <a:t>8</a:t>
                </a:r>
                <a:endParaRPr lang="en-US" sz="2400" baseline="-25000" dirty="0"/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1699334" y="12546493"/>
            <a:ext cx="34914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LTER uses </a:t>
            </a:r>
            <a:r>
              <a:rPr lang="en-US" sz="2400" dirty="0" smtClean="0"/>
              <a:t>the EML</a:t>
            </a:r>
            <a:r>
              <a:rPr lang="en-US" sz="2400" dirty="0" smtClean="0"/>
              <a:t> dialect(D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) and created a recommendation with </a:t>
            </a:r>
            <a:r>
              <a:rPr lang="en-US" sz="2400" dirty="0"/>
              <a:t>5</a:t>
            </a:r>
            <a:r>
              <a:rPr lang="en-US" sz="2400" dirty="0" smtClean="0"/>
              <a:t> </a:t>
            </a:r>
            <a:r>
              <a:rPr lang="en-US" sz="2400" dirty="0" smtClean="0"/>
              <a:t>levels (R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3,</a:t>
            </a:r>
            <a:r>
              <a:rPr lang="en-US" sz="2400" dirty="0"/>
              <a:t> </a:t>
            </a:r>
            <a:r>
              <a:rPr lang="en-US" sz="2400" dirty="0" smtClean="0"/>
              <a:t>R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, R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13371696" y="12409590"/>
            <a:ext cx="3136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second community creates a dialect (D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 with recommendations at 2 levels (</a:t>
            </a:r>
            <a:r>
              <a:rPr lang="en-US" sz="2400" dirty="0" smtClean="0"/>
              <a:t>R</a:t>
            </a:r>
            <a:r>
              <a:rPr lang="en-US" sz="2400" baseline="-25000" dirty="0"/>
              <a:t>7</a:t>
            </a:r>
            <a:r>
              <a:rPr lang="en-US" sz="2400" dirty="0" smtClean="0"/>
              <a:t>, R</a:t>
            </a:r>
            <a:r>
              <a:rPr lang="en-US" sz="2400" baseline="-25000" dirty="0"/>
              <a:t>8</a:t>
            </a:r>
            <a:r>
              <a:rPr lang="en-US" sz="2400" dirty="0" smtClean="0"/>
              <a:t>). 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1697707" y="15072273"/>
            <a:ext cx="34798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/>
            </a:lvl1pPr>
          </a:lstStyle>
          <a:p>
            <a:r>
              <a:rPr lang="en-US" dirty="0" smtClean="0"/>
              <a:t>EML also has a few schema required concepts, Resource Title, Resource Identifier, Author / Originator, and Resource </a:t>
            </a:r>
            <a:r>
              <a:rPr lang="en-US" dirty="0" err="1" smtClean="0"/>
              <a:t>Conact</a:t>
            </a:r>
            <a:r>
              <a:rPr lang="en-US" dirty="0" smtClean="0"/>
              <a:t>.(R</a:t>
            </a:r>
            <a:r>
              <a:rPr lang="en-US" baseline="-25000" dirty="0" smtClean="0"/>
              <a:t>6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13371696" y="15176920"/>
            <a:ext cx="3136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</a:t>
            </a:r>
            <a:r>
              <a:rPr lang="en-US" sz="2400" dirty="0"/>
              <a:t>is overlap between dialects and recommendations, particularly for the discovery use </a:t>
            </a:r>
            <a:r>
              <a:rPr lang="en-US" sz="2400" dirty="0" smtClean="0"/>
              <a:t>case.</a:t>
            </a:r>
            <a:endParaRPr lang="en-US" sz="2400" dirty="0"/>
          </a:p>
          <a:p>
            <a:endParaRPr lang="en-US" sz="2400" dirty="0"/>
          </a:p>
        </p:txBody>
      </p:sp>
      <p:cxnSp>
        <p:nvCxnSpPr>
          <p:cNvPr id="89" name="Elbow Connector 88"/>
          <p:cNvCxnSpPr>
            <a:stCxn id="66" idx="3"/>
          </p:cNvCxnSpPr>
          <p:nvPr/>
        </p:nvCxnSpPr>
        <p:spPr>
          <a:xfrm flipH="1" flipV="1">
            <a:off x="5944239" y="14860616"/>
            <a:ext cx="5358726" cy="1868805"/>
          </a:xfrm>
          <a:prstGeom prst="bentConnector3">
            <a:avLst>
              <a:gd name="adj1" fmla="val -4266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stCxn id="87" idx="3"/>
          </p:cNvCxnSpPr>
          <p:nvPr/>
        </p:nvCxnSpPr>
        <p:spPr>
          <a:xfrm>
            <a:off x="5177536" y="16226435"/>
            <a:ext cx="1489966" cy="1067115"/>
          </a:xfrm>
          <a:prstGeom prst="bentConnector3">
            <a:avLst>
              <a:gd name="adj1" fmla="val 17042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/>
          <p:cNvCxnSpPr/>
          <p:nvPr/>
        </p:nvCxnSpPr>
        <p:spPr>
          <a:xfrm rot="5400000">
            <a:off x="12052653" y="13541571"/>
            <a:ext cx="1666196" cy="971895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endCxn id="72" idx="3"/>
          </p:cNvCxnSpPr>
          <p:nvPr/>
        </p:nvCxnSpPr>
        <p:spPr>
          <a:xfrm rot="10800000" flipV="1">
            <a:off x="9872368" y="16331082"/>
            <a:ext cx="3499330" cy="1357469"/>
          </a:xfrm>
          <a:prstGeom prst="bentConnector3">
            <a:avLst>
              <a:gd name="adj1" fmla="val 50000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592801" y="15858735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Does </a:t>
            </a:r>
            <a:r>
              <a:rPr lang="en-US" sz="4000" dirty="0" smtClean="0"/>
              <a:t>the </a:t>
            </a:r>
            <a:r>
              <a:rPr lang="en-US" sz="4000" dirty="0"/>
              <a:t>collection become more complete with time?</a:t>
            </a:r>
          </a:p>
          <a:p>
            <a:endParaRPr lang="en-US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36894634" y="5071082"/>
            <a:ext cx="804227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Do LTER metadata creators value a tacit subset of the concepts?</a:t>
            </a:r>
            <a:endParaRPr lang="en-US" sz="4000" dirty="0"/>
          </a:p>
          <a:p>
            <a:endParaRPr lang="en-US" sz="3600" dirty="0"/>
          </a:p>
        </p:txBody>
      </p:sp>
      <p:sp>
        <p:nvSpPr>
          <p:cNvPr id="94" name="Oval 93"/>
          <p:cNvSpPr/>
          <p:nvPr/>
        </p:nvSpPr>
        <p:spPr>
          <a:xfrm>
            <a:off x="7277849" y="12737360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5" name="Oval 94"/>
          <p:cNvSpPr/>
          <p:nvPr/>
        </p:nvSpPr>
        <p:spPr>
          <a:xfrm>
            <a:off x="5932268" y="14659915"/>
            <a:ext cx="1148917" cy="121426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/>
          </a:p>
        </p:txBody>
      </p:sp>
      <p:sp>
        <p:nvSpPr>
          <p:cNvPr id="96" name="TextBox 95"/>
          <p:cNvSpPr txBox="1"/>
          <p:nvPr/>
        </p:nvSpPr>
        <p:spPr>
          <a:xfrm>
            <a:off x="7796613" y="12966468"/>
            <a:ext cx="483625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4</a:t>
            </a:r>
            <a:endParaRPr lang="en-US" sz="2400" baseline="-25000" dirty="0"/>
          </a:p>
        </p:txBody>
      </p:sp>
      <p:sp>
        <p:nvSpPr>
          <p:cNvPr id="97" name="TextBox 96"/>
          <p:cNvSpPr txBox="1"/>
          <p:nvPr/>
        </p:nvSpPr>
        <p:spPr>
          <a:xfrm flipH="1">
            <a:off x="6108827" y="15302458"/>
            <a:ext cx="555077" cy="461665"/>
          </a:xfrm>
          <a:prstGeom prst="rect">
            <a:avLst/>
          </a:prstGeom>
          <a:noFill/>
          <a:ln w="12700" cmpd="sng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2400" dirty="0" smtClean="0"/>
              <a:t>R</a:t>
            </a:r>
            <a:r>
              <a:rPr lang="en-US" sz="2400" baseline="-25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39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16674</TotalTime>
  <Words>599</Words>
  <Application>Microsoft Macintosh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Mangal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Gordon</dc:creator>
  <cp:lastModifiedBy>Sean Gordon</cp:lastModifiedBy>
  <cp:revision>357</cp:revision>
  <cp:lastPrinted>2016-12-01T20:30:54Z</cp:lastPrinted>
  <dcterms:created xsi:type="dcterms:W3CDTF">2015-11-23T22:19:17Z</dcterms:created>
  <dcterms:modified xsi:type="dcterms:W3CDTF">2016-12-02T20:46:14Z</dcterms:modified>
</cp:coreProperties>
</file>

<file path=docProps/thumbnail.jpeg>
</file>